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A808"/>
    <a:srgbClr val="52EE1A"/>
    <a:srgbClr val="01F5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4"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9F37B-085B-4247-9987-90864386F13B}" type="datetimeFigureOut">
              <a:rPr lang="en-US" smtClean="0"/>
              <a:t>5/9/2011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894210-ECD8-470F-A693-6AFFBCD4AC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894210-ECD8-470F-A693-6AFFBCD4AC6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34A115-1814-4DC7-83EF-5706A112D0C7}"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4A115-1814-4DC7-83EF-5706A112D0C7}"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4A115-1814-4DC7-83EF-5706A112D0C7}"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4A115-1814-4DC7-83EF-5706A112D0C7}"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34A115-1814-4DC7-83EF-5706A112D0C7}"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34A115-1814-4DC7-83EF-5706A112D0C7}"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34A115-1814-4DC7-83EF-5706A112D0C7}" type="datetimeFigureOut">
              <a:rPr lang="en-US" smtClean="0"/>
              <a:pPr/>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4A115-1814-4DC7-83EF-5706A112D0C7}" type="datetimeFigureOut">
              <a:rPr lang="en-US" smtClean="0"/>
              <a:pPr/>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4A115-1814-4DC7-83EF-5706A112D0C7}" type="datetimeFigureOut">
              <a:rPr lang="en-US" smtClean="0"/>
              <a:pPr/>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4A115-1814-4DC7-83EF-5706A112D0C7}"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4A115-1814-4DC7-83EF-5706A112D0C7}"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6CD2D-4DF3-4412-92F8-DE453DA150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4A115-1814-4DC7-83EF-5706A112D0C7}" type="datetimeFigureOut">
              <a:rPr lang="en-US" smtClean="0"/>
              <a:pPr/>
              <a:t>5/9/2011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CD2D-4DF3-4412-92F8-DE453DA150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picturesofgrizzlybears.com/images/polar_bear_3.jpg&amp;imgrefurl=http://picturesofgrizzlybears.com/polar-bear-facts.php&amp;h=515&amp;w=724&amp;sz=61&amp;tbnid=6S7p-TZAk-2keM:&amp;tbnh=100&amp;tbnw=140&amp;prev=/search?q=polar+bear&amp;tbm=isch&amp;tbo=u&amp;zoom=1&amp;q=polar+bear&amp;hl=en&amp;usg=__C40AKj5YxPv2rmitoKWOa8NR4rA=&amp;sa=X&amp;ei=7W_BTbCMAtOatwee6OywBQ&amp;ved=0CDAQ9QEwA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mages.wikia.com/runescape/images/2/2d/Graphically_updated_trees.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google.com/imgres?imgurl=http://www.globalsecurity.org/wmd/world/china/images/china.gif&amp;imgrefurl=http://www.globalsecurity.org/wmd/world/china/index.html&amp;usg=__lAfDGoz5BshZ2HVEk3mMBy6DREw=&amp;h=302&amp;w=457&amp;sz=3&amp;hl=en&amp;start=3&amp;zoom=1&amp;um=1&amp;itbs=1&amp;tbnid=tEa8fO2m3Bs4hM:&amp;tbnh=85&amp;tbnw=128&amp;prev=/search?q=china&amp;um=1&amp;hl=en&amp;rls=com.microsoft:en-us&amp;biw=1004&amp;bih=566&amp;tbm=isch&amp;ei=MAHDTZrfCZP1gAfG972qAQ" TargetMode="External"/><Relationship Id="rId13"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6.jpeg"/><Relationship Id="rId12" Type="http://schemas.openxmlformats.org/officeDocument/2006/relationships/hyperlink" Target="http://www.google.com/imgres?imgurl=http://www.technologiesblog.eu/wp-content/uploads/2010/11/flag-european-union-eu.gif&amp;imgrefurl=http://www.technologiesblog.eu/eu-crack-down-against-google-facebook-and-others.html&amp;usg=__27xLlvbniTKPE_UgJk-b4exp058=&amp;h=333&amp;w=500&amp;sz=3&amp;hl=en&amp;start=3&amp;zoom=1&amp;um=1&amp;itbs=1&amp;tbnid=i7rkP2OC6_Tm8M:&amp;tbnh=87&amp;tbnw=130&amp;prev=/search?q=european+union&amp;um=1&amp;hl=en&amp;rls=com.microsoft:en-us&amp;biw=1004&amp;bih=566&amp;tbm=isch&amp;ei=YwHDTbRtycqBB-C4waoB" TargetMode="External"/><Relationship Id="rId2" Type="http://schemas.openxmlformats.org/officeDocument/2006/relationships/hyperlink" Target="http://www.patnaidoo.co.za/site/files/6412/8681/8832/EskomLogo.JPG"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seeklogo.com/images/H/Huaneng_Power_International-logo-A3F42115AF-seeklogo.com.gif&amp;imgrefurl=http://www.seeklogo.com/huaneng-power-international-logo-68525.html&amp;usg=__XUEQSZUHxx16Sj6CNUPf2jWhgzM=&amp;h=200&amp;w=200&amp;sz=3&amp;hl=en&amp;start=1&amp;zoom=1&amp;um=1&amp;itbs=1&amp;tbnid=5U0UqstjwGH75M:&amp;tbnh=104&amp;tbnw=104&amp;prev=/search?q=Huaneng+Power+International&amp;um=1&amp;hl=en&amp;rls=com.microsoft:en-us&amp;biw=1004&amp;bih=566&amp;tbm=isch&amp;ei=AgHDTbn5NcLAgQezyeDFAQ"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www.google.com/imgres?imgurl=http://ec.europa.eu/education/img/flags/usa.gif&amp;imgrefurl=http://ec.europa.eu/education/eu-usa/doc1156_en.htm&amp;usg=__VcKxwJ3Le5743-kJMQOTaVVzKY4=&amp;h=329&amp;w=492&amp;sz=6&amp;hl=en&amp;start=2&amp;zoom=1&amp;um=1&amp;itbs=1&amp;tbnid=fOnsRTLorYEOxM:&amp;tbnh=87&amp;tbnw=130&amp;prev=/search?q=usa&amp;um=1&amp;hl=en&amp;rls=com.microsoft:en-us&amp;biw=1004&amp;bih=566&amp;tbm=isch&amp;ei=RgHDTbrUMMrIgQet4KC1AQ" TargetMode="External"/><Relationship Id="rId4" Type="http://schemas.openxmlformats.org/officeDocument/2006/relationships/hyperlink" Target="http://way2online.com/wp-content/uploads/2011/02/NTPC-Limited-150x112.jpg" TargetMode="External"/><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52EE1A"/>
          </a:solidFill>
          <a:ln>
            <a:solidFill>
              <a:srgbClr val="002060"/>
            </a:solidFill>
          </a:ln>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relaxedInset"/>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Rectangle 4"/>
          <p:cNvSpPr/>
          <p:nvPr/>
        </p:nvSpPr>
        <p:spPr>
          <a:xfrm>
            <a:off x="914400" y="2057400"/>
            <a:ext cx="7391400" cy="1981200"/>
          </a:xfrm>
          <a:prstGeom prst="rect">
            <a:avLst/>
          </a:prstGeom>
          <a:solidFill>
            <a:srgbClr val="01F501"/>
          </a:solidFill>
          <a:ln>
            <a:solidFill>
              <a:srgbClr val="04A808"/>
            </a:solidFill>
          </a:ln>
          <a:effectLst>
            <a:glow rad="228600">
              <a:schemeClr val="accent3">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noFill/>
          <a:effectLst>
            <a:glow rad="228600">
              <a:schemeClr val="accent3">
                <a:satMod val="175000"/>
                <a:alpha val="40000"/>
              </a:schemeClr>
            </a:glow>
          </a:effectLst>
        </p:spPr>
        <p:txBody>
          <a:bodyPr/>
          <a:lstStyle/>
          <a:p>
            <a:r>
              <a:rPr lang="en-US" dirty="0" smtClean="0"/>
              <a:t>All About Green House Gases</a:t>
            </a:r>
            <a:endParaRPr lang="en-US" dirty="0"/>
          </a:p>
        </p:txBody>
      </p:sp>
      <p:sp>
        <p:nvSpPr>
          <p:cNvPr id="6" name="Oval 5"/>
          <p:cNvSpPr/>
          <p:nvPr/>
        </p:nvSpPr>
        <p:spPr>
          <a:xfrm>
            <a:off x="838200" y="101346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7" name="Oval 6"/>
          <p:cNvSpPr/>
          <p:nvPr/>
        </p:nvSpPr>
        <p:spPr>
          <a:xfrm>
            <a:off x="-457200" y="78486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8" name="Oval 7"/>
          <p:cNvSpPr/>
          <p:nvPr/>
        </p:nvSpPr>
        <p:spPr>
          <a:xfrm>
            <a:off x="-1752600" y="9601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9" name="Oval 8"/>
          <p:cNvSpPr/>
          <p:nvPr/>
        </p:nvSpPr>
        <p:spPr>
          <a:xfrm>
            <a:off x="6400800" y="10058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0" name="Oval 9"/>
          <p:cNvSpPr/>
          <p:nvPr/>
        </p:nvSpPr>
        <p:spPr>
          <a:xfrm>
            <a:off x="3200400" y="9829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1" name="Oval 10"/>
          <p:cNvSpPr/>
          <p:nvPr/>
        </p:nvSpPr>
        <p:spPr>
          <a:xfrm>
            <a:off x="838200" y="70866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2" name="Oval 11"/>
          <p:cNvSpPr/>
          <p:nvPr/>
        </p:nvSpPr>
        <p:spPr>
          <a:xfrm>
            <a:off x="3657600" y="7391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3" name="Oval 12"/>
          <p:cNvSpPr/>
          <p:nvPr/>
        </p:nvSpPr>
        <p:spPr>
          <a:xfrm>
            <a:off x="6172200" y="68580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4" name="Oval 13"/>
          <p:cNvSpPr/>
          <p:nvPr/>
        </p:nvSpPr>
        <p:spPr>
          <a:xfrm>
            <a:off x="7620000" y="8458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5" name="Oval 14"/>
          <p:cNvSpPr/>
          <p:nvPr/>
        </p:nvSpPr>
        <p:spPr>
          <a:xfrm>
            <a:off x="4724400" y="8534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6" name="Oval 15"/>
          <p:cNvSpPr/>
          <p:nvPr/>
        </p:nvSpPr>
        <p:spPr>
          <a:xfrm>
            <a:off x="1828800" y="8153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7" name="Oval 16"/>
          <p:cNvSpPr/>
          <p:nvPr/>
        </p:nvSpPr>
        <p:spPr>
          <a:xfrm>
            <a:off x="-1828800" y="68580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8" name="Oval 17"/>
          <p:cNvSpPr/>
          <p:nvPr/>
        </p:nvSpPr>
        <p:spPr>
          <a:xfrm>
            <a:off x="-2895600" y="8458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9" name="Oval 18"/>
          <p:cNvSpPr/>
          <p:nvPr/>
        </p:nvSpPr>
        <p:spPr>
          <a:xfrm>
            <a:off x="8001000" y="11125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0" name="Oval 19"/>
          <p:cNvSpPr/>
          <p:nvPr/>
        </p:nvSpPr>
        <p:spPr>
          <a:xfrm>
            <a:off x="2895600" y="11963400"/>
            <a:ext cx="2286000" cy="2286000"/>
          </a:xfrm>
          <a:prstGeom prst="ellipse">
            <a:avLst/>
          </a:prstGeom>
          <a:solidFill>
            <a:srgbClr val="01F50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1" name="Oval 20"/>
          <p:cNvSpPr/>
          <p:nvPr/>
        </p:nvSpPr>
        <p:spPr>
          <a:xfrm>
            <a:off x="685800" y="11353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2" name="Oval 21"/>
          <p:cNvSpPr/>
          <p:nvPr/>
        </p:nvSpPr>
        <p:spPr>
          <a:xfrm>
            <a:off x="-1981200" y="116586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3" name="Oval 22"/>
          <p:cNvSpPr/>
          <p:nvPr/>
        </p:nvSpPr>
        <p:spPr>
          <a:xfrm>
            <a:off x="4953000" y="10972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4" name="Oval 23"/>
          <p:cNvSpPr/>
          <p:nvPr/>
        </p:nvSpPr>
        <p:spPr>
          <a:xfrm>
            <a:off x="6858000" y="101346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5" name="Oval 24"/>
          <p:cNvSpPr/>
          <p:nvPr/>
        </p:nvSpPr>
        <p:spPr>
          <a:xfrm>
            <a:off x="3962400" y="99060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6" name="Oval 25"/>
          <p:cNvSpPr/>
          <p:nvPr/>
        </p:nvSpPr>
        <p:spPr>
          <a:xfrm>
            <a:off x="4876800" y="8534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7" name="Oval 26"/>
          <p:cNvSpPr/>
          <p:nvPr/>
        </p:nvSpPr>
        <p:spPr>
          <a:xfrm>
            <a:off x="2819400" y="80010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8" name="Oval 27"/>
          <p:cNvSpPr/>
          <p:nvPr/>
        </p:nvSpPr>
        <p:spPr>
          <a:xfrm>
            <a:off x="6858000" y="8458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9" name="Oval 28"/>
          <p:cNvSpPr/>
          <p:nvPr/>
        </p:nvSpPr>
        <p:spPr>
          <a:xfrm>
            <a:off x="3886200" y="8305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0" name="Oval 29"/>
          <p:cNvSpPr/>
          <p:nvPr/>
        </p:nvSpPr>
        <p:spPr>
          <a:xfrm>
            <a:off x="5334000" y="9829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1" name="Oval 30"/>
          <p:cNvSpPr/>
          <p:nvPr/>
        </p:nvSpPr>
        <p:spPr>
          <a:xfrm>
            <a:off x="-457200" y="96774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2" name="Oval 31"/>
          <p:cNvSpPr/>
          <p:nvPr/>
        </p:nvSpPr>
        <p:spPr>
          <a:xfrm>
            <a:off x="6553200" y="90678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3" name="Oval 32"/>
          <p:cNvSpPr/>
          <p:nvPr/>
        </p:nvSpPr>
        <p:spPr>
          <a:xfrm>
            <a:off x="4572000" y="95250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34" name="Oval 33"/>
          <p:cNvSpPr/>
          <p:nvPr/>
        </p:nvSpPr>
        <p:spPr>
          <a:xfrm>
            <a:off x="2286000" y="8839200"/>
            <a:ext cx="2286000" cy="2286000"/>
          </a:xfrm>
          <a:prstGeom prst="ellipse">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pic>
        <p:nvPicPr>
          <p:cNvPr id="35" name="Picture 2"/>
          <p:cNvPicPr>
            <a:picLocks noChangeAspect="1" noChangeArrowheads="1"/>
          </p:cNvPicPr>
          <p:nvPr/>
        </p:nvPicPr>
        <p:blipFill>
          <a:blip r:embed="rId2" cstate="print"/>
          <a:srcRect l="7032" t="27083" r="38281" b="32292"/>
          <a:stretch>
            <a:fillRect/>
          </a:stretch>
        </p:blipFill>
        <p:spPr bwMode="auto">
          <a:xfrm>
            <a:off x="2286000" y="4191000"/>
            <a:ext cx="4114800" cy="229253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50816 0.50324 C 0.37673 0.47431 0.24548 0.4456 0.2243 0.39768 C 0.20312 0.34977 0.42048 0.2537 0.38073 0.21505 C 0.34097 0.17639 0.04896 0.20139 -0.01441 0.16551 C -0.07778 0.12963 -0.00243 0.02755 -1.66667E-6 4.81481E-6 " pathEditMode="relative" ptsTypes="aaaaA">
                                      <p:cBhvr>
                                        <p:cTn id="6" dur="2000" fill="hold"/>
                                        <p:tgtEl>
                                          <p:spTgt spid="5"/>
                                        </p:tgtEl>
                                        <p:attrNameLst>
                                          <p:attrName>ppt_x</p:attrName>
                                          <p:attrName>ppt_y</p:attrName>
                                        </p:attrNameLst>
                                      </p:cBhvr>
                                    </p:animMotion>
                                  </p:childTnLst>
                                </p:cTn>
                              </p:par>
                            </p:childTnLst>
                          </p:cTn>
                        </p:par>
                        <p:par>
                          <p:cTn id="7" fill="hold">
                            <p:stCondLst>
                              <p:cond delay="2000"/>
                            </p:stCondLst>
                            <p:childTnLst>
                              <p:par>
                                <p:cTn id="8" presetID="0" presetClass="path" presetSubtype="0" accel="50000" decel="50000" fill="hold" grpId="0" nodeType="afterEffect">
                                  <p:stCondLst>
                                    <p:cond delay="0"/>
                                  </p:stCondLst>
                                  <p:childTnLst>
                                    <p:animMotion origin="layout" path="M -0.5 -0.43333 L 0 7.40741E-7 " pathEditMode="relative" ptsTypes="AA">
                                      <p:cBhvr>
                                        <p:cTn id="9" dur="1000" fill="hold"/>
                                        <p:tgtEl>
                                          <p:spTgt spid="2"/>
                                        </p:tgtEl>
                                        <p:attrNameLst>
                                          <p:attrName>ppt_x</p:attrName>
                                          <p:attrName>ppt_y</p:attrName>
                                        </p:attrNameLst>
                                      </p:cBhvr>
                                    </p:animMotion>
                                  </p:childTnLst>
                                </p:cTn>
                              </p:par>
                            </p:childTnLst>
                          </p:cTn>
                        </p:par>
                        <p:par>
                          <p:cTn id="10" fill="hold">
                            <p:stCondLst>
                              <p:cond delay="3000"/>
                            </p:stCondLst>
                            <p:childTnLst>
                              <p:par>
                                <p:cTn id="11" presetID="0" presetClass="path" presetSubtype="0" accel="50000" decel="50000" fill="hold" grpId="0" nodeType="afterEffect">
                                  <p:stCondLst>
                                    <p:cond delay="0"/>
                                  </p:stCondLst>
                                  <p:childTnLst>
                                    <p:animMotion origin="layout" path="M -0.01701 -0.13473 C 0.05955 -0.51389 0.13628 -0.89283 0.16684 -1.04445 " pathEditMode="relative" rAng="0" ptsTypes="aA">
                                      <p:cBhvr>
                                        <p:cTn id="12" dur="500" fill="hold"/>
                                        <p:tgtEl>
                                          <p:spTgt spid="17"/>
                                        </p:tgtEl>
                                        <p:attrNameLst>
                                          <p:attrName>ppt_x</p:attrName>
                                          <p:attrName>ppt_y</p:attrName>
                                        </p:attrNameLst>
                                      </p:cBhvr>
                                      <p:rCtr x="92" y="-455"/>
                                    </p:animMotion>
                                  </p:childTnLst>
                                </p:cTn>
                              </p:par>
                            </p:childTnLst>
                          </p:cTn>
                        </p:par>
                        <p:par>
                          <p:cTn id="13" fill="hold">
                            <p:stCondLst>
                              <p:cond delay="3500"/>
                            </p:stCondLst>
                            <p:childTnLst>
                              <p:par>
                                <p:cTn id="14" presetID="0" presetClass="path" presetSubtype="0" accel="50000" decel="50000" fill="hold" grpId="0" nodeType="afterEffect">
                                  <p:stCondLst>
                                    <p:cond delay="0"/>
                                  </p:stCondLst>
                                  <p:childTnLst>
                                    <p:animMotion origin="layout" path="M -0.01667 -0.06667 L -0.06667 -0.87778 " pathEditMode="relative" rAng="0" ptsTypes="AA">
                                      <p:cBhvr>
                                        <p:cTn id="15" dur="500" fill="hold"/>
                                        <p:tgtEl>
                                          <p:spTgt spid="11"/>
                                        </p:tgtEl>
                                        <p:attrNameLst>
                                          <p:attrName>ppt_x</p:attrName>
                                          <p:attrName>ppt_y</p:attrName>
                                        </p:attrNameLst>
                                      </p:cBhvr>
                                      <p:rCtr x="-25" y="-406"/>
                                    </p:animMotion>
                                  </p:childTnLst>
                                </p:cTn>
                              </p:par>
                            </p:childTnLst>
                          </p:cTn>
                        </p:par>
                        <p:par>
                          <p:cTn id="16" fill="hold">
                            <p:stCondLst>
                              <p:cond delay="4000"/>
                            </p:stCondLst>
                            <p:childTnLst>
                              <p:par>
                                <p:cTn id="17" presetID="0" presetClass="path" presetSubtype="0" accel="50000" decel="50000" fill="hold" grpId="0" nodeType="afterEffect">
                                  <p:stCondLst>
                                    <p:cond delay="0"/>
                                  </p:stCondLst>
                                  <p:childTnLst>
                                    <p:animMotion origin="layout" path="M 3.33333E-6 0 L -0.28334 -1.06666 " pathEditMode="relative" ptsTypes="AA">
                                      <p:cBhvr>
                                        <p:cTn id="18" dur="500" fill="hold"/>
                                        <p:tgtEl>
                                          <p:spTgt spid="12"/>
                                        </p:tgtEl>
                                        <p:attrNameLst>
                                          <p:attrName>ppt_x</p:attrName>
                                          <p:attrName>ppt_y</p:attrName>
                                        </p:attrNameLst>
                                      </p:cBhvr>
                                    </p:animMotion>
                                  </p:childTnLst>
                                </p:cTn>
                              </p:par>
                            </p:childTnLst>
                          </p:cTn>
                        </p:par>
                        <p:par>
                          <p:cTn id="19" fill="hold">
                            <p:stCondLst>
                              <p:cond delay="4500"/>
                            </p:stCondLst>
                            <p:childTnLst>
                              <p:par>
                                <p:cTn id="20" presetID="0" presetClass="path" presetSubtype="0" accel="50000" decel="50000" fill="hold" grpId="0" nodeType="afterEffect">
                                  <p:stCondLst>
                                    <p:cond delay="0"/>
                                  </p:stCondLst>
                                  <p:childTnLst>
                                    <p:animMotion origin="layout" path="M -0.08333 -0.1 L -0.35 -1.05556 " pathEditMode="relative" rAng="0" ptsTypes="AA">
                                      <p:cBhvr>
                                        <p:cTn id="21" dur="500" fill="hold"/>
                                        <p:tgtEl>
                                          <p:spTgt spid="13"/>
                                        </p:tgtEl>
                                        <p:attrNameLst>
                                          <p:attrName>ppt_x</p:attrName>
                                          <p:attrName>ppt_y</p:attrName>
                                        </p:attrNameLst>
                                      </p:cBhvr>
                                      <p:rCtr x="-133" y="-478"/>
                                    </p:animMotion>
                                  </p:childTnLst>
                                </p:cTn>
                              </p:par>
                            </p:childTnLst>
                          </p:cTn>
                        </p:par>
                        <p:par>
                          <p:cTn id="22" fill="hold">
                            <p:stCondLst>
                              <p:cond delay="5000"/>
                            </p:stCondLst>
                            <p:childTnLst>
                              <p:par>
                                <p:cTn id="23" presetID="0" presetClass="path" presetSubtype="0" accel="50000" decel="50000" fill="hold" grpId="0" nodeType="afterEffect">
                                  <p:stCondLst>
                                    <p:cond delay="0"/>
                                  </p:stCondLst>
                                  <p:childTnLst>
                                    <p:animMotion origin="layout" path="M -0.03333 0.06667 L 0.51667 -1.25555 " pathEditMode="relative" rAng="0" ptsTypes="AA">
                                      <p:cBhvr>
                                        <p:cTn id="24" dur="500" fill="hold"/>
                                        <p:tgtEl>
                                          <p:spTgt spid="7"/>
                                        </p:tgtEl>
                                        <p:attrNameLst>
                                          <p:attrName>ppt_x</p:attrName>
                                          <p:attrName>ppt_y</p:attrName>
                                        </p:attrNameLst>
                                      </p:cBhvr>
                                      <p:rCtr x="275" y="-661"/>
                                    </p:animMotion>
                                  </p:childTnLst>
                                </p:cTn>
                              </p:par>
                            </p:childTnLst>
                          </p:cTn>
                        </p:par>
                        <p:par>
                          <p:cTn id="25" fill="hold">
                            <p:stCondLst>
                              <p:cond delay="5500"/>
                            </p:stCondLst>
                            <p:childTnLst>
                              <p:par>
                                <p:cTn id="26" presetID="0" presetClass="path" presetSubtype="0" accel="50000" decel="50000" fill="hold" grpId="0" nodeType="afterEffect">
                                  <p:stCondLst>
                                    <p:cond delay="0"/>
                                  </p:stCondLst>
                                  <p:childTnLst>
                                    <p:animMotion origin="layout" path="M 3.33333E-6 1.11111E-6 L 0.15833 -0.97778 " pathEditMode="relative" ptsTypes="AA">
                                      <p:cBhvr>
                                        <p:cTn id="27" dur="500" fill="hold"/>
                                        <p:tgtEl>
                                          <p:spTgt spid="18"/>
                                        </p:tgtEl>
                                        <p:attrNameLst>
                                          <p:attrName>ppt_x</p:attrName>
                                          <p:attrName>ppt_y</p:attrName>
                                        </p:attrNameLst>
                                      </p:cBhvr>
                                    </p:animMotion>
                                  </p:childTnLst>
                                </p:cTn>
                              </p:par>
                            </p:childTnLst>
                          </p:cTn>
                        </p:par>
                        <p:par>
                          <p:cTn id="28" fill="hold">
                            <p:stCondLst>
                              <p:cond delay="6000"/>
                            </p:stCondLst>
                            <p:childTnLst>
                              <p:par>
                                <p:cTn id="29" presetID="0" presetClass="path" presetSubtype="0" accel="50000" decel="50000" fill="hold" grpId="0" nodeType="afterEffect">
                                  <p:stCondLst>
                                    <p:cond delay="0"/>
                                  </p:stCondLst>
                                  <p:childTnLst>
                                    <p:animMotion origin="layout" path="M 3.46945E-18 0 L 0.13334 -0.96667 " pathEditMode="relative" ptsTypes="AA">
                                      <p:cBhvr>
                                        <p:cTn id="30" dur="500" fill="hold"/>
                                        <p:tgtEl>
                                          <p:spTgt spid="8"/>
                                        </p:tgtEl>
                                        <p:attrNameLst>
                                          <p:attrName>ppt_x</p:attrName>
                                          <p:attrName>ppt_y</p:attrName>
                                        </p:attrNameLst>
                                      </p:cBhvr>
                                    </p:animMotion>
                                  </p:childTnLst>
                                </p:cTn>
                              </p:par>
                            </p:childTnLst>
                          </p:cTn>
                        </p:par>
                        <p:par>
                          <p:cTn id="31" fill="hold">
                            <p:stCondLst>
                              <p:cond delay="6500"/>
                            </p:stCondLst>
                            <p:childTnLst>
                              <p:par>
                                <p:cTn id="32" presetID="0" presetClass="path" presetSubtype="0" accel="50000" decel="50000" fill="hold" grpId="0" nodeType="afterEffect">
                                  <p:stCondLst>
                                    <p:cond delay="0"/>
                                  </p:stCondLst>
                                  <p:childTnLst>
                                    <p:animMotion origin="layout" path="M 3.33333E-6 -7.77778E-6 L -0.11667 -0.83334 " pathEditMode="relative" ptsTypes="AA">
                                      <p:cBhvr>
                                        <p:cTn id="33" dur="500" fill="hold"/>
                                        <p:tgtEl>
                                          <p:spTgt spid="16"/>
                                        </p:tgtEl>
                                        <p:attrNameLst>
                                          <p:attrName>ppt_x</p:attrName>
                                          <p:attrName>ppt_y</p:attrName>
                                        </p:attrNameLst>
                                      </p:cBhvr>
                                    </p:animMotion>
                                  </p:childTnLst>
                                </p:cTn>
                              </p:par>
                            </p:childTnLst>
                          </p:cTn>
                        </p:par>
                        <p:par>
                          <p:cTn id="34" fill="hold">
                            <p:stCondLst>
                              <p:cond delay="7000"/>
                            </p:stCondLst>
                            <p:childTnLst>
                              <p:par>
                                <p:cTn id="35" presetID="0" presetClass="path" presetSubtype="0" accel="50000" decel="50000" fill="hold" grpId="0" nodeType="afterEffect">
                                  <p:stCondLst>
                                    <p:cond delay="0"/>
                                  </p:stCondLst>
                                  <p:childTnLst>
                                    <p:animMotion origin="layout" path="M -6.66667E-6 -3.33333E-6 L -0.25834 -0.78888 " pathEditMode="relative" ptsTypes="AA">
                                      <p:cBhvr>
                                        <p:cTn id="36" dur="500" fill="hold"/>
                                        <p:tgtEl>
                                          <p:spTgt spid="15"/>
                                        </p:tgtEl>
                                        <p:attrNameLst>
                                          <p:attrName>ppt_x</p:attrName>
                                          <p:attrName>ppt_y</p:attrName>
                                        </p:attrNameLst>
                                      </p:cBhvr>
                                    </p:animMotion>
                                  </p:childTnLst>
                                </p:cTn>
                              </p:par>
                            </p:childTnLst>
                          </p:cTn>
                        </p:par>
                        <p:par>
                          <p:cTn id="37" fill="hold">
                            <p:stCondLst>
                              <p:cond delay="7500"/>
                            </p:stCondLst>
                            <p:childTnLst>
                              <p:par>
                                <p:cTn id="38" presetID="0" presetClass="path" presetSubtype="0" accel="50000" decel="50000" fill="hold" grpId="0" nodeType="afterEffect">
                                  <p:stCondLst>
                                    <p:cond delay="0"/>
                                  </p:stCondLst>
                                  <p:childTnLst>
                                    <p:animMotion origin="layout" path="M -3.46945E-18 5.55556E-6 L 0.11666 -0.75555 " pathEditMode="relative" ptsTypes="AA">
                                      <p:cBhvr>
                                        <p:cTn id="39" dur="500" fill="hold"/>
                                        <p:tgtEl>
                                          <p:spTgt spid="6"/>
                                        </p:tgtEl>
                                        <p:attrNameLst>
                                          <p:attrName>ppt_x</p:attrName>
                                          <p:attrName>ppt_y</p:attrName>
                                        </p:attrNameLst>
                                      </p:cBhvr>
                                    </p:animMotion>
                                  </p:childTnLst>
                                </p:cTn>
                              </p:par>
                            </p:childTnLst>
                          </p:cTn>
                        </p:par>
                        <p:par>
                          <p:cTn id="40" fill="hold">
                            <p:stCondLst>
                              <p:cond delay="8000"/>
                            </p:stCondLst>
                            <p:childTnLst>
                              <p:par>
                                <p:cTn id="41" presetID="0" presetClass="path" presetSubtype="0" accel="50000" decel="50000" fill="hold" grpId="0" nodeType="afterEffect">
                                  <p:stCondLst>
                                    <p:cond delay="0"/>
                                  </p:stCondLst>
                                  <p:childTnLst>
                                    <p:animMotion origin="layout" path="M 3.33333E-6 -6.66667E-6 L 0.125 -0.82223 " pathEditMode="relative" ptsTypes="AA">
                                      <p:cBhvr>
                                        <p:cTn id="42" dur="500" fill="hold"/>
                                        <p:tgtEl>
                                          <p:spTgt spid="22"/>
                                        </p:tgtEl>
                                        <p:attrNameLst>
                                          <p:attrName>ppt_x</p:attrName>
                                          <p:attrName>ppt_y</p:attrName>
                                        </p:attrNameLst>
                                      </p:cBhvr>
                                    </p:animMotion>
                                  </p:childTnLst>
                                </p:cTn>
                              </p:par>
                            </p:childTnLst>
                          </p:cTn>
                        </p:par>
                        <p:par>
                          <p:cTn id="43" fill="hold">
                            <p:stCondLst>
                              <p:cond delay="8500"/>
                            </p:stCondLst>
                            <p:childTnLst>
                              <p:par>
                                <p:cTn id="44" presetID="0" presetClass="path" presetSubtype="0" accel="50000" decel="50000" fill="hold" grpId="0" nodeType="afterEffect">
                                  <p:stCondLst>
                                    <p:cond delay="0"/>
                                  </p:stCondLst>
                                  <p:childTnLst>
                                    <p:animMotion origin="layout" path="M -3.33333E-6 0 L -0.00833 -0.93333 " pathEditMode="relative" ptsTypes="AA">
                                      <p:cBhvr>
                                        <p:cTn id="45" dur="500" fill="hold"/>
                                        <p:tgtEl>
                                          <p:spTgt spid="21"/>
                                        </p:tgtEl>
                                        <p:attrNameLst>
                                          <p:attrName>ppt_x</p:attrName>
                                          <p:attrName>ppt_y</p:attrName>
                                        </p:attrNameLst>
                                      </p:cBhvr>
                                    </p:animMotion>
                                  </p:childTnLst>
                                </p:cTn>
                              </p:par>
                            </p:childTnLst>
                          </p:cTn>
                        </p:par>
                        <p:par>
                          <p:cTn id="46" fill="hold">
                            <p:stCondLst>
                              <p:cond delay="9000"/>
                            </p:stCondLst>
                            <p:childTnLst>
                              <p:par>
                                <p:cTn id="47" presetID="0" presetClass="path" presetSubtype="0" accel="50000" decel="50000" fill="hold" grpId="0" nodeType="afterEffect">
                                  <p:stCondLst>
                                    <p:cond delay="0"/>
                                  </p:stCondLst>
                                  <p:childTnLst>
                                    <p:animMotion origin="layout" path="M -5.55556E-7 -3.7037E-7 C -0.04861 -0.31389 -0.09705 -0.62755 -0.11615 -0.75486 " pathEditMode="relative" ptsTypes="aA">
                                      <p:cBhvr>
                                        <p:cTn id="48" dur="500" fill="hold"/>
                                        <p:tgtEl>
                                          <p:spTgt spid="10"/>
                                        </p:tgtEl>
                                        <p:attrNameLst>
                                          <p:attrName>ppt_x</p:attrName>
                                          <p:attrName>ppt_y</p:attrName>
                                        </p:attrNameLst>
                                      </p:cBhvr>
                                    </p:animMotion>
                                  </p:childTnLst>
                                </p:cTn>
                              </p:par>
                            </p:childTnLst>
                          </p:cTn>
                        </p:par>
                        <p:par>
                          <p:cTn id="49" fill="hold">
                            <p:stCondLst>
                              <p:cond delay="9500"/>
                            </p:stCondLst>
                            <p:childTnLst>
                              <p:par>
                                <p:cTn id="50" presetID="0" presetClass="path" presetSubtype="0" accel="50000" decel="50000" fill="hold" grpId="0" nodeType="afterEffect">
                                  <p:stCondLst>
                                    <p:cond delay="0"/>
                                  </p:stCondLst>
                                  <p:childTnLst>
                                    <p:animMotion origin="layout" path="M -6.66667E-6 -3.33333E-6 L 0.12499 -0.95555 " pathEditMode="relative" ptsTypes="AA">
                                      <p:cBhvr>
                                        <p:cTn id="51" dur="500" fill="hold"/>
                                        <p:tgtEl>
                                          <p:spTgt spid="20"/>
                                        </p:tgtEl>
                                        <p:attrNameLst>
                                          <p:attrName>ppt_x</p:attrName>
                                          <p:attrName>ppt_y</p:attrName>
                                        </p:attrNameLst>
                                      </p:cBhvr>
                                    </p:animMotion>
                                  </p:childTnLst>
                                </p:cTn>
                              </p:par>
                            </p:childTnLst>
                          </p:cTn>
                        </p:par>
                        <p:par>
                          <p:cTn id="52" fill="hold">
                            <p:stCondLst>
                              <p:cond delay="10000"/>
                            </p:stCondLst>
                            <p:childTnLst>
                              <p:par>
                                <p:cTn id="53" presetID="0" presetClass="path" presetSubtype="0" accel="50000" decel="50000" fill="hold" grpId="0" nodeType="afterEffect">
                                  <p:stCondLst>
                                    <p:cond delay="0"/>
                                  </p:stCondLst>
                                  <p:childTnLst>
                                    <p:animMotion origin="layout" path="M -6.66667E-6 -2.22222E-6 L -0.06667 -0.96667 " pathEditMode="relative" ptsTypes="AA">
                                      <p:cBhvr>
                                        <p:cTn id="54" dur="500" fill="hold"/>
                                        <p:tgtEl>
                                          <p:spTgt spid="23"/>
                                        </p:tgtEl>
                                        <p:attrNameLst>
                                          <p:attrName>ppt_x</p:attrName>
                                          <p:attrName>ppt_y</p:attrName>
                                        </p:attrNameLst>
                                      </p:cBhvr>
                                    </p:animMotion>
                                  </p:childTnLst>
                                </p:cTn>
                              </p:par>
                            </p:childTnLst>
                          </p:cTn>
                        </p:par>
                        <p:par>
                          <p:cTn id="55" fill="hold">
                            <p:stCondLst>
                              <p:cond delay="10500"/>
                            </p:stCondLst>
                            <p:childTnLst>
                              <p:par>
                                <p:cTn id="56" presetID="0" presetClass="path" presetSubtype="0" accel="50000" decel="50000" fill="hold" grpId="0" nodeType="afterEffect">
                                  <p:stCondLst>
                                    <p:cond delay="0"/>
                                  </p:stCondLst>
                                  <p:childTnLst>
                                    <p:animMotion origin="layout" path="M 3.33333E-6 1.11111E-6 L -0.025 -0.48889 " pathEditMode="relative" ptsTypes="AA">
                                      <p:cBhvr>
                                        <p:cTn id="57" dur="500" fill="hold"/>
                                        <p:tgtEl>
                                          <p:spTgt spid="14"/>
                                        </p:tgtEl>
                                        <p:attrNameLst>
                                          <p:attrName>ppt_x</p:attrName>
                                          <p:attrName>ppt_y</p:attrName>
                                        </p:attrNameLst>
                                      </p:cBhvr>
                                    </p:animMotion>
                                  </p:childTnLst>
                                </p:cTn>
                              </p:par>
                            </p:childTnLst>
                          </p:cTn>
                        </p:par>
                        <p:par>
                          <p:cTn id="58" fill="hold">
                            <p:stCondLst>
                              <p:cond delay="11000"/>
                            </p:stCondLst>
                            <p:childTnLst>
                              <p:par>
                                <p:cTn id="59" presetID="0" presetClass="path" presetSubtype="0" accel="50000" decel="50000" fill="hold" grpId="0" nodeType="afterEffect">
                                  <p:stCondLst>
                                    <p:cond delay="0"/>
                                  </p:stCondLst>
                                  <p:childTnLst>
                                    <p:animMotion origin="layout" path="M -3.46945E-18 5.55556E-6 L -0.09167 -0.89999 " pathEditMode="relative" ptsTypes="AA">
                                      <p:cBhvr>
                                        <p:cTn id="60" dur="500" fill="hold"/>
                                        <p:tgtEl>
                                          <p:spTgt spid="9"/>
                                        </p:tgtEl>
                                        <p:attrNameLst>
                                          <p:attrName>ppt_x</p:attrName>
                                          <p:attrName>ppt_y</p:attrName>
                                        </p:attrNameLst>
                                      </p:cBhvr>
                                    </p:animMotion>
                                  </p:childTnLst>
                                </p:cTn>
                              </p:par>
                            </p:childTnLst>
                          </p:cTn>
                        </p:par>
                        <p:par>
                          <p:cTn id="61" fill="hold">
                            <p:stCondLst>
                              <p:cond delay="11500"/>
                            </p:stCondLst>
                            <p:childTnLst>
                              <p:par>
                                <p:cTn id="62" presetID="0" presetClass="path" presetSubtype="0" accel="50000" decel="50000" fill="hold" grpId="0" nodeType="afterEffect">
                                  <p:stCondLst>
                                    <p:cond delay="0"/>
                                  </p:stCondLst>
                                  <p:childTnLst>
                                    <p:animMotion origin="layout" path="M 3.46945E-18 3.33333E-6 L -0.08333 -1.04445 " pathEditMode="relative" ptsTypes="AA">
                                      <p:cBhvr>
                                        <p:cTn id="63" dur="500" fill="hold"/>
                                        <p:tgtEl>
                                          <p:spTgt spid="19"/>
                                        </p:tgtEl>
                                        <p:attrNameLst>
                                          <p:attrName>ppt_x</p:attrName>
                                          <p:attrName>ppt_y</p:attrName>
                                        </p:attrNameLst>
                                      </p:cBhvr>
                                    </p:animMotion>
                                  </p:childTnLst>
                                </p:cTn>
                              </p:par>
                            </p:childTnLst>
                          </p:cTn>
                        </p:par>
                        <p:par>
                          <p:cTn id="64" fill="hold">
                            <p:stCondLst>
                              <p:cond delay="12000"/>
                            </p:stCondLst>
                            <p:childTnLst>
                              <p:par>
                                <p:cTn id="65" presetID="0" presetClass="path" presetSubtype="0" accel="50000" decel="50000" fill="hold" grpId="0" nodeType="afterEffect">
                                  <p:stCondLst>
                                    <p:cond delay="0"/>
                                  </p:stCondLst>
                                  <p:childTnLst>
                                    <p:animMotion origin="layout" path="M -0.00833 -0.24444 L -0.075 -1.21111 " pathEditMode="relative" rAng="0" ptsTypes="AA">
                                      <p:cBhvr>
                                        <p:cTn id="66" dur="500" fill="hold"/>
                                        <p:tgtEl>
                                          <p:spTgt spid="24"/>
                                        </p:tgtEl>
                                        <p:attrNameLst>
                                          <p:attrName>ppt_x</p:attrName>
                                          <p:attrName>ppt_y</p:attrName>
                                        </p:attrNameLst>
                                      </p:cBhvr>
                                      <p:rCtr x="-33" y="-483"/>
                                    </p:animMotion>
                                  </p:childTnLst>
                                </p:cTn>
                              </p:par>
                            </p:childTnLst>
                          </p:cTn>
                        </p:par>
                        <p:par>
                          <p:cTn id="67" fill="hold">
                            <p:stCondLst>
                              <p:cond delay="12500"/>
                            </p:stCondLst>
                            <p:childTnLst>
                              <p:par>
                                <p:cTn id="68" presetID="0" presetClass="path" presetSubtype="0" accel="50000" decel="50000" fill="hold" grpId="0" nodeType="afterEffect">
                                  <p:stCondLst>
                                    <p:cond delay="0"/>
                                  </p:stCondLst>
                                  <p:childTnLst>
                                    <p:animMotion origin="layout" path="M -0.00833 -0.24444 L -0.075 -1.21111 " pathEditMode="relative" rAng="0" ptsTypes="AA">
                                      <p:cBhvr>
                                        <p:cTn id="69" dur="500" fill="hold"/>
                                        <p:tgtEl>
                                          <p:spTgt spid="25"/>
                                        </p:tgtEl>
                                        <p:attrNameLst>
                                          <p:attrName>ppt_x</p:attrName>
                                          <p:attrName>ppt_y</p:attrName>
                                        </p:attrNameLst>
                                      </p:cBhvr>
                                      <p:rCtr x="-33" y="-483"/>
                                    </p:animMotion>
                                  </p:childTnLst>
                                </p:cTn>
                              </p:par>
                            </p:childTnLst>
                          </p:cTn>
                        </p:par>
                        <p:par>
                          <p:cTn id="70" fill="hold">
                            <p:stCondLst>
                              <p:cond delay="13000"/>
                            </p:stCondLst>
                            <p:childTnLst>
                              <p:par>
                                <p:cTn id="71" presetID="0" presetClass="path" presetSubtype="0" accel="50000" decel="50000" fill="hold" grpId="0" nodeType="afterEffect">
                                  <p:stCondLst>
                                    <p:cond delay="0"/>
                                  </p:stCondLst>
                                  <p:childTnLst>
                                    <p:animMotion origin="layout" path="M -0.00833 -0.24444 L -0.075 -1.21111 " pathEditMode="relative" rAng="0" ptsTypes="AA">
                                      <p:cBhvr>
                                        <p:cTn id="72" dur="500" fill="hold"/>
                                        <p:tgtEl>
                                          <p:spTgt spid="26"/>
                                        </p:tgtEl>
                                        <p:attrNameLst>
                                          <p:attrName>ppt_x</p:attrName>
                                          <p:attrName>ppt_y</p:attrName>
                                        </p:attrNameLst>
                                      </p:cBhvr>
                                      <p:rCtr x="-33" y="-483"/>
                                    </p:animMotion>
                                  </p:childTnLst>
                                </p:cTn>
                              </p:par>
                            </p:childTnLst>
                          </p:cTn>
                        </p:par>
                        <p:par>
                          <p:cTn id="73" fill="hold">
                            <p:stCondLst>
                              <p:cond delay="13500"/>
                            </p:stCondLst>
                            <p:childTnLst>
                              <p:par>
                                <p:cTn id="74" presetID="0" presetClass="path" presetSubtype="0" accel="50000" decel="50000" fill="hold" grpId="0" nodeType="afterEffect">
                                  <p:stCondLst>
                                    <p:cond delay="0"/>
                                  </p:stCondLst>
                                  <p:childTnLst>
                                    <p:animMotion origin="layout" path="M -0.00833 -0.24444 L -0.075 -1.21111 " pathEditMode="relative" rAng="0" ptsTypes="AA">
                                      <p:cBhvr>
                                        <p:cTn id="75" dur="500" fill="hold"/>
                                        <p:tgtEl>
                                          <p:spTgt spid="27"/>
                                        </p:tgtEl>
                                        <p:attrNameLst>
                                          <p:attrName>ppt_x</p:attrName>
                                          <p:attrName>ppt_y</p:attrName>
                                        </p:attrNameLst>
                                      </p:cBhvr>
                                      <p:rCtr x="-33" y="-483"/>
                                    </p:animMotion>
                                  </p:childTnLst>
                                </p:cTn>
                              </p:par>
                            </p:childTnLst>
                          </p:cTn>
                        </p:par>
                        <p:par>
                          <p:cTn id="76" fill="hold">
                            <p:stCondLst>
                              <p:cond delay="14000"/>
                            </p:stCondLst>
                            <p:childTnLst>
                              <p:par>
                                <p:cTn id="77" presetID="0" presetClass="path" presetSubtype="0" accel="50000" decel="50000" fill="hold" grpId="0" nodeType="afterEffect">
                                  <p:stCondLst>
                                    <p:cond delay="0"/>
                                  </p:stCondLst>
                                  <p:childTnLst>
                                    <p:animMotion origin="layout" path="M -0.00833 -0.24444 L -0.075 -1.21111 " pathEditMode="relative" rAng="0" ptsTypes="AA">
                                      <p:cBhvr>
                                        <p:cTn id="78" dur="500" fill="hold"/>
                                        <p:tgtEl>
                                          <p:spTgt spid="28"/>
                                        </p:tgtEl>
                                        <p:attrNameLst>
                                          <p:attrName>ppt_x</p:attrName>
                                          <p:attrName>ppt_y</p:attrName>
                                        </p:attrNameLst>
                                      </p:cBhvr>
                                      <p:rCtr x="-33" y="-483"/>
                                    </p:animMotion>
                                  </p:childTnLst>
                                </p:cTn>
                              </p:par>
                            </p:childTnLst>
                          </p:cTn>
                        </p:par>
                        <p:par>
                          <p:cTn id="79" fill="hold">
                            <p:stCondLst>
                              <p:cond delay="14500"/>
                            </p:stCondLst>
                            <p:childTnLst>
                              <p:par>
                                <p:cTn id="80" presetID="0" presetClass="path" presetSubtype="0" accel="50000" decel="50000" fill="hold" grpId="0" nodeType="afterEffect">
                                  <p:stCondLst>
                                    <p:cond delay="0"/>
                                  </p:stCondLst>
                                  <p:childTnLst>
                                    <p:animMotion origin="layout" path="M 0.025 -0.14445 L -0.04167 -1.11111 " pathEditMode="relative" rAng="0" ptsTypes="AA">
                                      <p:cBhvr>
                                        <p:cTn id="81" dur="500" fill="hold"/>
                                        <p:tgtEl>
                                          <p:spTgt spid="29"/>
                                        </p:tgtEl>
                                        <p:attrNameLst>
                                          <p:attrName>ppt_x</p:attrName>
                                          <p:attrName>ppt_y</p:attrName>
                                        </p:attrNameLst>
                                      </p:cBhvr>
                                      <p:rCtr x="-33" y="-483"/>
                                    </p:animMotion>
                                  </p:childTnLst>
                                </p:cTn>
                              </p:par>
                            </p:childTnLst>
                          </p:cTn>
                        </p:par>
                        <p:par>
                          <p:cTn id="82" fill="hold">
                            <p:stCondLst>
                              <p:cond delay="15000"/>
                            </p:stCondLst>
                            <p:childTnLst>
                              <p:par>
                                <p:cTn id="83" presetID="0" presetClass="path" presetSubtype="0" accel="50000" decel="50000" fill="hold" grpId="0" nodeType="afterEffect">
                                  <p:stCondLst>
                                    <p:cond delay="0"/>
                                  </p:stCondLst>
                                  <p:childTnLst>
                                    <p:animMotion origin="layout" path="M -0.00833 -0.24444 L -0.075 -1.21111 " pathEditMode="relative" rAng="0" ptsTypes="AA">
                                      <p:cBhvr>
                                        <p:cTn id="84" dur="500" fill="hold"/>
                                        <p:tgtEl>
                                          <p:spTgt spid="30"/>
                                        </p:tgtEl>
                                        <p:attrNameLst>
                                          <p:attrName>ppt_x</p:attrName>
                                          <p:attrName>ppt_y</p:attrName>
                                        </p:attrNameLst>
                                      </p:cBhvr>
                                      <p:rCtr x="-33" y="-483"/>
                                    </p:animMotion>
                                  </p:childTnLst>
                                </p:cTn>
                              </p:par>
                            </p:childTnLst>
                          </p:cTn>
                        </p:par>
                        <p:par>
                          <p:cTn id="85" fill="hold">
                            <p:stCondLst>
                              <p:cond delay="15500"/>
                            </p:stCondLst>
                            <p:childTnLst>
                              <p:par>
                                <p:cTn id="86" presetID="0" presetClass="path" presetSubtype="0" accel="50000" decel="50000" fill="hold" grpId="0" nodeType="afterEffect">
                                  <p:stCondLst>
                                    <p:cond delay="0"/>
                                  </p:stCondLst>
                                  <p:childTnLst>
                                    <p:animMotion origin="layout" path="M 3.46945E-18 0 L 0.13334 -0.96667 " pathEditMode="relative" ptsTypes="AA">
                                      <p:cBhvr>
                                        <p:cTn id="87" dur="500" fill="hold"/>
                                        <p:tgtEl>
                                          <p:spTgt spid="31"/>
                                        </p:tgtEl>
                                        <p:attrNameLst>
                                          <p:attrName>ppt_x</p:attrName>
                                          <p:attrName>ppt_y</p:attrName>
                                        </p:attrNameLst>
                                      </p:cBhvr>
                                    </p:animMotion>
                                  </p:childTnLst>
                                </p:cTn>
                              </p:par>
                            </p:childTnLst>
                          </p:cTn>
                        </p:par>
                        <p:par>
                          <p:cTn id="88" fill="hold">
                            <p:stCondLst>
                              <p:cond delay="16000"/>
                            </p:stCondLst>
                            <p:childTnLst>
                              <p:par>
                                <p:cTn id="89" presetID="0" presetClass="path" presetSubtype="0" accel="50000" decel="50000" fill="hold" grpId="0" nodeType="afterEffect">
                                  <p:stCondLst>
                                    <p:cond delay="0"/>
                                  </p:stCondLst>
                                  <p:childTnLst>
                                    <p:animMotion origin="layout" path="M 3.46945E-18 3.33333E-6 L -0.08333 -1.04445 " pathEditMode="relative" ptsTypes="AA">
                                      <p:cBhvr>
                                        <p:cTn id="90" dur="500" fill="hold"/>
                                        <p:tgtEl>
                                          <p:spTgt spid="32"/>
                                        </p:tgtEl>
                                        <p:attrNameLst>
                                          <p:attrName>ppt_x</p:attrName>
                                          <p:attrName>ppt_y</p:attrName>
                                        </p:attrNameLst>
                                      </p:cBhvr>
                                    </p:animMotion>
                                  </p:childTnLst>
                                </p:cTn>
                              </p:par>
                            </p:childTnLst>
                          </p:cTn>
                        </p:par>
                        <p:par>
                          <p:cTn id="91" fill="hold">
                            <p:stCondLst>
                              <p:cond delay="16500"/>
                            </p:stCondLst>
                            <p:childTnLst>
                              <p:par>
                                <p:cTn id="92" presetID="0" presetClass="path" presetSubtype="0" accel="50000" decel="50000" fill="hold" grpId="0" nodeType="afterEffect">
                                  <p:stCondLst>
                                    <p:cond delay="0"/>
                                  </p:stCondLst>
                                  <p:childTnLst>
                                    <p:animMotion origin="layout" path="M 0.00834 0.02223 L -0.075 -1.02222 " pathEditMode="relative" rAng="0" ptsTypes="AA">
                                      <p:cBhvr>
                                        <p:cTn id="93" dur="500" fill="hold"/>
                                        <p:tgtEl>
                                          <p:spTgt spid="33"/>
                                        </p:tgtEl>
                                        <p:attrNameLst>
                                          <p:attrName>ppt_x</p:attrName>
                                          <p:attrName>ppt_y</p:attrName>
                                        </p:attrNameLst>
                                      </p:cBhvr>
                                      <p:rCtr x="-42" y="-522"/>
                                    </p:animMotion>
                                  </p:childTnLst>
                                </p:cTn>
                              </p:par>
                            </p:childTnLst>
                          </p:cTn>
                        </p:par>
                        <p:par>
                          <p:cTn id="94" fill="hold">
                            <p:stCondLst>
                              <p:cond delay="17000"/>
                            </p:stCondLst>
                            <p:childTnLst>
                              <p:par>
                                <p:cTn id="95" presetID="0" presetClass="path" presetSubtype="0" accel="50000" decel="50000" fill="hold" grpId="0" nodeType="afterEffect">
                                  <p:stCondLst>
                                    <p:cond delay="0"/>
                                  </p:stCondLst>
                                  <p:childTnLst>
                                    <p:animMotion origin="layout" path="M 3.46945E-18 3.33333E-6 L -0.08333 -1.04445 " pathEditMode="relative" ptsTypes="AA">
                                      <p:cBhvr>
                                        <p:cTn id="96" dur="500" fill="hold"/>
                                        <p:tgtEl>
                                          <p:spTgt spid="3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Cloud 4"/>
          <p:cNvSpPr/>
          <p:nvPr/>
        </p:nvSpPr>
        <p:spPr>
          <a:xfrm>
            <a:off x="381000" y="533400"/>
            <a:ext cx="8763000" cy="6324600"/>
          </a:xfrm>
          <a:prstGeom prst="cloud">
            <a:avLst/>
          </a:prstGeom>
          <a:solidFill>
            <a:srgbClr val="01F5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are Green house gases?</a:t>
            </a:r>
            <a:endParaRPr lang="en-US" dirty="0"/>
          </a:p>
        </p:txBody>
      </p:sp>
      <p:sp>
        <p:nvSpPr>
          <p:cNvPr id="4" name="TextBox 3"/>
          <p:cNvSpPr txBox="1"/>
          <p:nvPr/>
        </p:nvSpPr>
        <p:spPr>
          <a:xfrm>
            <a:off x="1295400" y="1676400"/>
            <a:ext cx="7162800" cy="3693319"/>
          </a:xfrm>
          <a:prstGeom prst="rect">
            <a:avLst/>
          </a:prstGeom>
          <a:noFill/>
        </p:spPr>
        <p:txBody>
          <a:bodyPr wrap="square" rtlCol="0">
            <a:spAutoFit/>
          </a:bodyPr>
          <a:lstStyle/>
          <a:p>
            <a:r>
              <a:rPr lang="en-US" dirty="0" smtClean="0">
                <a:solidFill>
                  <a:schemeClr val="tx1">
                    <a:lumMod val="95000"/>
                    <a:lumOff val="5000"/>
                  </a:schemeClr>
                </a:solidFill>
              </a:rPr>
              <a:t>Green house gases are gasses that are in an atmosphere that take in and let out radiation within the atmosphere that can lead to the greenhouse gas effect. Basically they absorb heat. These gasses create most of the earths heat by trapping it here and causing the earth to warm up. Without greenhouse gasses our earth’s avg. temperature would be </a:t>
            </a:r>
            <a:r>
              <a:rPr lang="en-US" dirty="0" smtClean="0"/>
              <a:t>33 °C, this is lower than what it is at today.</a:t>
            </a:r>
            <a:r>
              <a:rPr lang="en-US" dirty="0" smtClean="0">
                <a:solidFill>
                  <a:schemeClr val="tx1">
                    <a:lumMod val="95000"/>
                    <a:lumOff val="5000"/>
                  </a:schemeClr>
                </a:solidFill>
              </a:rPr>
              <a:t> This is what causes the greenhouse gas effect. </a:t>
            </a:r>
            <a:r>
              <a:rPr lang="en-US" dirty="0" smtClean="0"/>
              <a:t>Greenhouse gases greatly affect the temperature of the Earth. Greenhouse gasses are mainly water vapor, carbon dioxide, Methane  nitrous oxide ,Ozone and chlorofluorocarbons. </a:t>
            </a:r>
            <a:r>
              <a:rPr lang="en-US" dirty="0"/>
              <a:t>G</a:t>
            </a:r>
            <a:r>
              <a:rPr lang="en-US" dirty="0" smtClean="0"/>
              <a:t>reenhouse gases have both natural and human-caused sources. Water vapor</a:t>
            </a:r>
            <a:r>
              <a:rPr lang="en-US" dirty="0"/>
              <a:t> </a:t>
            </a:r>
            <a:r>
              <a:rPr lang="en-US" dirty="0" smtClean="0"/>
              <a:t>accounts for the largest percentage of the greenhouse effect. Most of greenhouse gasses are caused by industrial factories by burning fossil fuels. </a:t>
            </a:r>
          </a:p>
          <a:p>
            <a:endParaRPr lang="en-US"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10278 0.0037 C 0.2224 0.01389 0.34201 0.02407 0.39149 0.04884 C 0.44097 0.07361 0.42743 0.11667 0.39948 0.15208 C 0.37153 0.1875 0.28108 0.26366 0.22361 0.26181 C 0.16615 0.25995 0.0934 0.12569 0.05434 0.14143 C 0.01528 0.15718 0.02813 0.33032 -0.01024 0.35648 C -0.04861 0.38264 -0.14462 0.32662 -0.17639 0.29838 C -0.20816 0.27014 -0.17396 0.16736 -0.20052 0.18657 C -0.22708 0.20579 -0.29722 0.39421 -0.33594 0.41435 C -0.37465 0.43449 -0.41233 0.34491 -0.43281 0.30694 C -0.4533 0.26898 -0.44618 0.23171 -0.45851 0.18657 C -0.47083 0.14143 -0.525 0.07685 -0.50677 0.03588 C -0.48889 -0.00509 -0.41441 -0.04931 -0.35052 -0.05857 C -0.28663 -0.06782 -0.1717 -0.02593 -0.12309 -0.01991 C -0.07448 -0.01389 -0.06927 -0.02176 -0.05851 -0.02199 " pathEditMode="relative" rAng="0" ptsTypes="aaaaaaaaaaaaaaA">
                                      <p:cBhvr>
                                        <p:cTn id="6" dur="2000" fill="hold"/>
                                        <p:tgtEl>
                                          <p:spTgt spid="2"/>
                                        </p:tgtEl>
                                        <p:attrNameLst>
                                          <p:attrName>ppt_x</p:attrName>
                                          <p:attrName>ppt_y</p:attrName>
                                        </p:attrNameLst>
                                      </p:cBhvr>
                                      <p:rCtr x="-145" y="180"/>
                                    </p:animMotion>
                                  </p:childTnLst>
                                </p:cTn>
                              </p:par>
                            </p:childTnLst>
                          </p:cTn>
                        </p:par>
                        <p:par>
                          <p:cTn id="7" fill="hold">
                            <p:stCondLst>
                              <p:cond delay="2000"/>
                            </p:stCondLst>
                            <p:childTnLst>
                              <p:par>
                                <p:cTn id="8" presetID="2" presetClass="entr" presetSubtype="4"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par>
                          <p:cTn id="12" fill="hold">
                            <p:stCondLst>
                              <p:cond delay="2500"/>
                            </p:stCondLst>
                            <p:childTnLst>
                              <p:par>
                                <p:cTn id="13" presetID="8" presetClass="emph" presetSubtype="0" fill="hold" grpId="2" nodeType="afterEffect">
                                  <p:stCondLst>
                                    <p:cond delay="0"/>
                                  </p:stCondLst>
                                  <p:childTnLst>
                                    <p:animRot by="21600000">
                                      <p:cBhvr>
                                        <p:cTn id="14"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2"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a:off x="0" y="0"/>
            <a:ext cx="8077200" cy="6858000"/>
          </a:xfrm>
          <a:prstGeom prst="rtTriangle">
            <a:avLst/>
          </a:prstGeom>
          <a:solidFill>
            <a:srgbClr val="04A80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p:cNvSpPr/>
          <p:nvPr/>
        </p:nvSpPr>
        <p:spPr>
          <a:xfrm rot="10800000">
            <a:off x="0" y="0"/>
            <a:ext cx="9144000" cy="6858000"/>
          </a:xfrm>
          <a:prstGeom prst="rtTriangle">
            <a:avLst/>
          </a:prstGeom>
          <a:solidFill>
            <a:srgbClr val="04A80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Dangers of Greenhouse Gases</a:t>
            </a:r>
            <a:endParaRPr lang="en-US" dirty="0"/>
          </a:p>
        </p:txBody>
      </p:sp>
      <p:sp>
        <p:nvSpPr>
          <p:cNvPr id="4" name="TextBox 3"/>
          <p:cNvSpPr txBox="1"/>
          <p:nvPr/>
        </p:nvSpPr>
        <p:spPr>
          <a:xfrm>
            <a:off x="990600" y="1219200"/>
            <a:ext cx="7239000" cy="4801314"/>
          </a:xfrm>
          <a:prstGeom prst="rect">
            <a:avLst/>
          </a:prstGeom>
          <a:noFill/>
        </p:spPr>
        <p:txBody>
          <a:bodyPr wrap="square" rtlCol="0">
            <a:spAutoFit/>
          </a:bodyPr>
          <a:lstStyle/>
          <a:p>
            <a:r>
              <a:rPr lang="en-US" dirty="0" smtClean="0"/>
              <a:t>Greenhouse gasses can be dangerous to the environment because they can lead to global warming by the greenhouse gas effect. The worst gas for the greenhouse gas effect is carbon dioxide. These are released into the atmosphere by burning fossil fuels and other industrial practices. The US has done studies that show greenhouse gases can effect health in humans.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Greenhouse gases can cause dangerous climate changes that can wipeout entire species. Like right now the Arctic Icecap is melting and Polar Bears have become a threatened species. Right now they are considered VU (Vulnerable)</a:t>
            </a:r>
            <a:endParaRPr lang="en-US" dirty="0"/>
          </a:p>
        </p:txBody>
      </p:sp>
      <p:pic>
        <p:nvPicPr>
          <p:cNvPr id="3074" name="Picture 2" descr="http://www.google.com/images?q=tbn:6S7p-TZAk-2keM::picturesofgrizzlybears.com/images/polar_bear_3.jpg&amp;t=1&amp;h=94&amp;w=132&amp;usg=__Xs_n7z680vAqvKbAv5C2NeISdRA=">
            <a:hlinkClick r:id="rId2"/>
          </p:cNvPr>
          <p:cNvPicPr>
            <a:picLocks noChangeAspect="1" noChangeArrowheads="1"/>
          </p:cNvPicPr>
          <p:nvPr/>
        </p:nvPicPr>
        <p:blipFill>
          <a:blip r:embed="rId3" cstate="print"/>
          <a:srcRect/>
          <a:stretch>
            <a:fillRect/>
          </a:stretch>
        </p:blipFill>
        <p:spPr bwMode="auto">
          <a:xfrm>
            <a:off x="4419600" y="2667000"/>
            <a:ext cx="2743200" cy="19534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solidFill>
                  <a:srgbClr val="01F501"/>
                </a:solidFill>
                <a:effectLst>
                  <a:outerShdw blurRad="25500" dist="23000" dir="7020000" algn="tl">
                    <a:srgbClr val="000000">
                      <a:alpha val="50000"/>
                    </a:srgbClr>
                  </a:outerShdw>
                </a:effectLst>
              </a:rPr>
              <a:t>Common Sources of GHG’s</a:t>
            </a:r>
            <a:endParaRPr lang="en-US" b="1" dirty="0">
              <a:ln w="18000">
                <a:solidFill>
                  <a:schemeClr val="accent2">
                    <a:satMod val="140000"/>
                  </a:schemeClr>
                </a:solidFill>
                <a:prstDash val="solid"/>
                <a:miter lim="800000"/>
              </a:ln>
              <a:solidFill>
                <a:srgbClr val="01F501"/>
              </a:solidFill>
              <a:effectLst>
                <a:outerShdw blurRad="25500" dist="23000" dir="7020000" algn="tl">
                  <a:srgbClr val="000000">
                    <a:alpha val="50000"/>
                  </a:srgbClr>
                </a:outerShdw>
              </a:effectLst>
            </a:endParaRPr>
          </a:p>
        </p:txBody>
      </p:sp>
      <p:sp>
        <p:nvSpPr>
          <p:cNvPr id="4" name="TextBox 3"/>
          <p:cNvSpPr txBox="1"/>
          <p:nvPr/>
        </p:nvSpPr>
        <p:spPr>
          <a:xfrm>
            <a:off x="1524000" y="1447800"/>
            <a:ext cx="6096000" cy="4524315"/>
          </a:xfrm>
          <a:prstGeom prst="rect">
            <a:avLst/>
          </a:prstGeom>
          <a:noFill/>
        </p:spPr>
        <p:txBody>
          <a:bodyPr wrap="square" rtlCol="0">
            <a:spAutoFit/>
          </a:bodyPr>
          <a:lstStyle/>
          <a:p>
            <a:r>
              <a:rPr lang="en-US" dirty="0" smtClean="0">
                <a:solidFill>
                  <a:srgbClr val="52EE1A"/>
                </a:solidFill>
              </a:rPr>
              <a:t>CO2 from Fossil Fuels and Cement Manufacture is a major greenhouse gas that is released into the atmosphere by factories. Today we use fossil fuels for everything and create too much CO2 for our atmosphere. </a:t>
            </a:r>
          </a:p>
          <a:p>
            <a:endParaRPr lang="en-US" dirty="0" smtClean="0">
              <a:solidFill>
                <a:srgbClr val="52EE1A"/>
              </a:solidFill>
            </a:endParaRPr>
          </a:p>
          <a:p>
            <a:endParaRPr lang="en-US" dirty="0" smtClean="0">
              <a:solidFill>
                <a:srgbClr val="52EE1A"/>
              </a:solidFill>
            </a:endParaRPr>
          </a:p>
          <a:p>
            <a:endParaRPr lang="en-US" dirty="0" smtClean="0">
              <a:solidFill>
                <a:srgbClr val="52EE1A"/>
              </a:solidFill>
            </a:endParaRPr>
          </a:p>
          <a:p>
            <a:endParaRPr lang="en-US" dirty="0" smtClean="0">
              <a:solidFill>
                <a:srgbClr val="52EE1A"/>
              </a:solidFill>
            </a:endParaRPr>
          </a:p>
          <a:p>
            <a:endParaRPr lang="en-US" dirty="0" smtClean="0">
              <a:solidFill>
                <a:srgbClr val="52EE1A"/>
              </a:solidFill>
            </a:endParaRPr>
          </a:p>
          <a:p>
            <a:endParaRPr lang="en-US" dirty="0" smtClean="0">
              <a:solidFill>
                <a:srgbClr val="52EE1A"/>
              </a:solidFill>
            </a:endParaRPr>
          </a:p>
          <a:p>
            <a:r>
              <a:rPr lang="en-US" dirty="0" smtClean="0">
                <a:solidFill>
                  <a:srgbClr val="52EE1A"/>
                </a:solidFill>
              </a:rPr>
              <a:t>Today Factories and Cars are the main sources of greenhouse gases and we are producing too many of them for our atmosphere. Mining can release many greenhouse gases like methane and clear cutting can release CO2 that is stored in the trees when they are living, trees naturally take in CO2 and produce Oxygen.</a:t>
            </a:r>
            <a:endParaRPr lang="en-US" dirty="0">
              <a:solidFill>
                <a:srgbClr val="52EE1A"/>
              </a:solidFill>
            </a:endParaRPr>
          </a:p>
        </p:txBody>
      </p:sp>
      <p:pic>
        <p:nvPicPr>
          <p:cNvPr id="2050" name="Picture 2" descr="The graphically updated trees.">
            <a:hlinkClick r:id="rId2" tooltip="The graphically updated trees."/>
          </p:cNvPr>
          <p:cNvPicPr>
            <a:picLocks noChangeAspect="1" noChangeArrowheads="1"/>
          </p:cNvPicPr>
          <p:nvPr/>
        </p:nvPicPr>
        <p:blipFill>
          <a:blip r:embed="rId3" cstate="print"/>
          <a:srcRect/>
          <a:stretch>
            <a:fillRect/>
          </a:stretch>
        </p:blipFill>
        <p:spPr bwMode="auto">
          <a:xfrm>
            <a:off x="1600200" y="2743200"/>
            <a:ext cx="1304925" cy="1419226"/>
          </a:xfrm>
          <a:prstGeom prst="rect">
            <a:avLst/>
          </a:prstGeom>
          <a:noFill/>
          <a:ln>
            <a:solidFill>
              <a:srgbClr val="FF0000"/>
            </a:solidFill>
          </a:ln>
        </p:spPr>
      </p:pic>
      <p:pic>
        <p:nvPicPr>
          <p:cNvPr id="6" name="Picture 2" descr="The graphically updated trees.">
            <a:hlinkClick r:id="rId2" tooltip="The graphically updated trees."/>
          </p:cNvPr>
          <p:cNvPicPr>
            <a:picLocks noChangeAspect="1" noChangeArrowheads="1"/>
          </p:cNvPicPr>
          <p:nvPr/>
        </p:nvPicPr>
        <p:blipFill>
          <a:blip r:embed="rId3" cstate="print"/>
          <a:srcRect/>
          <a:stretch>
            <a:fillRect/>
          </a:stretch>
        </p:blipFill>
        <p:spPr bwMode="auto">
          <a:xfrm>
            <a:off x="2819400" y="2743200"/>
            <a:ext cx="1304925" cy="1419226"/>
          </a:xfrm>
          <a:prstGeom prst="rect">
            <a:avLst/>
          </a:prstGeom>
          <a:noFill/>
          <a:ln>
            <a:solidFill>
              <a:srgbClr val="FF0000"/>
            </a:solidFill>
          </a:ln>
        </p:spPr>
      </p:pic>
      <p:pic>
        <p:nvPicPr>
          <p:cNvPr id="7" name="Picture 2" descr="The graphically updated trees.">
            <a:hlinkClick r:id="rId2" tooltip="The graphically updated trees."/>
          </p:cNvPr>
          <p:cNvPicPr>
            <a:picLocks noChangeAspect="1" noChangeArrowheads="1"/>
          </p:cNvPicPr>
          <p:nvPr/>
        </p:nvPicPr>
        <p:blipFill>
          <a:blip r:embed="rId3" cstate="print"/>
          <a:srcRect/>
          <a:stretch>
            <a:fillRect/>
          </a:stretch>
        </p:blipFill>
        <p:spPr bwMode="auto">
          <a:xfrm>
            <a:off x="4114800" y="2743200"/>
            <a:ext cx="1304925" cy="1419226"/>
          </a:xfrm>
          <a:prstGeom prst="rect">
            <a:avLst/>
          </a:prstGeom>
          <a:noFill/>
          <a:ln>
            <a:solidFill>
              <a:srgbClr val="FF0000"/>
            </a:solidFill>
          </a:ln>
        </p:spPr>
      </p:pic>
      <p:pic>
        <p:nvPicPr>
          <p:cNvPr id="8" name="Picture 2" descr="The graphically updated trees.">
            <a:hlinkClick r:id="rId2" tooltip="The graphically updated trees."/>
          </p:cNvPr>
          <p:cNvPicPr>
            <a:picLocks noChangeAspect="1" noChangeArrowheads="1"/>
          </p:cNvPicPr>
          <p:nvPr/>
        </p:nvPicPr>
        <p:blipFill>
          <a:blip r:embed="rId3" cstate="print"/>
          <a:srcRect/>
          <a:stretch>
            <a:fillRect/>
          </a:stretch>
        </p:blipFill>
        <p:spPr bwMode="auto">
          <a:xfrm>
            <a:off x="5257800" y="2743200"/>
            <a:ext cx="1304925" cy="1419226"/>
          </a:xfrm>
          <a:prstGeom prst="rect">
            <a:avLst/>
          </a:prstGeom>
          <a:noFill/>
          <a:ln>
            <a:solidFill>
              <a:srgbClr val="FF0000"/>
            </a:solidFill>
          </a:ln>
        </p:spPr>
      </p:pic>
      <p:pic>
        <p:nvPicPr>
          <p:cNvPr id="9" name="Picture 2" descr="The graphically updated trees.">
            <a:hlinkClick r:id="rId2" tooltip="The graphically updated trees."/>
          </p:cNvPr>
          <p:cNvPicPr>
            <a:picLocks noChangeAspect="1" noChangeArrowheads="1"/>
          </p:cNvPicPr>
          <p:nvPr/>
        </p:nvPicPr>
        <p:blipFill>
          <a:blip r:embed="rId3" cstate="print"/>
          <a:srcRect/>
          <a:stretch>
            <a:fillRect/>
          </a:stretch>
        </p:blipFill>
        <p:spPr bwMode="auto">
          <a:xfrm>
            <a:off x="6553200" y="2743200"/>
            <a:ext cx="1304925" cy="1419226"/>
          </a:xfrm>
          <a:prstGeom prst="rect">
            <a:avLst/>
          </a:prstGeom>
          <a:noFill/>
          <a:ln>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28600"/>
            <a:ext cx="8229600" cy="1143000"/>
          </a:xfrm>
        </p:spPr>
        <p:txBody>
          <a:bodyPr/>
          <a:lstStyle/>
          <a:p>
            <a:r>
              <a:rPr lang="en-US" dirty="0" smtClean="0">
                <a:solidFill>
                  <a:srgbClr val="04A808"/>
                </a:solidFill>
              </a:rPr>
              <a:t>Largest Polluters </a:t>
            </a:r>
            <a:endParaRPr lang="en-US" dirty="0">
              <a:solidFill>
                <a:srgbClr val="04A808"/>
              </a:solidFill>
            </a:endParaRPr>
          </a:p>
        </p:txBody>
      </p:sp>
      <p:sp>
        <p:nvSpPr>
          <p:cNvPr id="4" name="TextBox 3"/>
          <p:cNvSpPr txBox="1"/>
          <p:nvPr/>
        </p:nvSpPr>
        <p:spPr>
          <a:xfrm>
            <a:off x="1447800" y="1752600"/>
            <a:ext cx="6019800" cy="3693319"/>
          </a:xfrm>
          <a:prstGeom prst="rect">
            <a:avLst/>
          </a:prstGeom>
          <a:noFill/>
        </p:spPr>
        <p:txBody>
          <a:bodyPr wrap="square" rtlCol="0">
            <a:spAutoFit/>
          </a:bodyPr>
          <a:lstStyle/>
          <a:p>
            <a:r>
              <a:rPr lang="en-US" dirty="0" smtClean="0">
                <a:solidFill>
                  <a:srgbClr val="04A808"/>
                </a:solidFill>
              </a:rPr>
              <a:t>The Largest Polluting Countries today are China, USA, and the European Union. They All produce from 6,538,367.00 - 4,177,817.86 (in thousands of metric tonnes) a year. That is </a:t>
            </a:r>
            <a:r>
              <a:rPr lang="en-US" dirty="0" err="1" smtClean="0">
                <a:solidFill>
                  <a:srgbClr val="04A808"/>
                </a:solidFill>
              </a:rPr>
              <a:t>tonnes</a:t>
            </a:r>
            <a:r>
              <a:rPr lang="en-US" dirty="0" smtClean="0">
                <a:solidFill>
                  <a:srgbClr val="04A808"/>
                </a:solidFill>
              </a:rPr>
              <a:t> of CO2 and other harmful chemicals that can cause major climate change.</a:t>
            </a:r>
          </a:p>
          <a:p>
            <a:endParaRPr lang="en-US" dirty="0" smtClean="0">
              <a:solidFill>
                <a:srgbClr val="04A808"/>
              </a:solidFill>
            </a:endParaRPr>
          </a:p>
          <a:p>
            <a:r>
              <a:rPr lang="en-US" dirty="0" smtClean="0">
                <a:solidFill>
                  <a:srgbClr val="04A808"/>
                </a:solidFill>
              </a:rPr>
              <a:t>The largest polluting companies are Huaneng Power International, China Eskom, South Africa NTPC Ltd, India. They produce the most GHG emissions over all other companies. These are the largest polluting companies in the world and are part of the global Warming problem.</a:t>
            </a:r>
          </a:p>
          <a:p>
            <a:endParaRPr lang="en-US" dirty="0" smtClean="0"/>
          </a:p>
          <a:p>
            <a:endParaRPr lang="en-US" dirty="0"/>
          </a:p>
        </p:txBody>
      </p:sp>
      <p:pic>
        <p:nvPicPr>
          <p:cNvPr id="4098" name="Picture 2" descr="See full size image">
            <a:hlinkClick r:id="rId2"/>
          </p:cNvPr>
          <p:cNvPicPr>
            <a:picLocks noChangeAspect="1" noChangeArrowheads="1"/>
          </p:cNvPicPr>
          <p:nvPr/>
        </p:nvPicPr>
        <p:blipFill>
          <a:blip r:embed="rId3" cstate="print"/>
          <a:srcRect/>
          <a:stretch>
            <a:fillRect/>
          </a:stretch>
        </p:blipFill>
        <p:spPr bwMode="auto">
          <a:xfrm>
            <a:off x="5181600" y="5029200"/>
            <a:ext cx="2327556" cy="685800"/>
          </a:xfrm>
          <a:prstGeom prst="rect">
            <a:avLst/>
          </a:prstGeom>
          <a:noFill/>
        </p:spPr>
      </p:pic>
      <p:pic>
        <p:nvPicPr>
          <p:cNvPr id="4100" name="Picture 4" descr="See full size image">
            <a:hlinkClick r:id="rId4"/>
          </p:cNvPr>
          <p:cNvPicPr>
            <a:picLocks noChangeAspect="1" noChangeArrowheads="1"/>
          </p:cNvPicPr>
          <p:nvPr/>
        </p:nvPicPr>
        <p:blipFill>
          <a:blip r:embed="rId5" cstate="print"/>
          <a:srcRect/>
          <a:stretch>
            <a:fillRect/>
          </a:stretch>
        </p:blipFill>
        <p:spPr bwMode="auto">
          <a:xfrm>
            <a:off x="3581400" y="5029200"/>
            <a:ext cx="1625600" cy="1219200"/>
          </a:xfrm>
          <a:prstGeom prst="rect">
            <a:avLst/>
          </a:prstGeom>
          <a:noFill/>
        </p:spPr>
      </p:pic>
      <p:pic>
        <p:nvPicPr>
          <p:cNvPr id="4102" name="Picture 6" descr="http://t0.gstatic.com/images?q=tbn:ANd9GcS50Oe2UtIXCQS6FFm1CiL0uqTUqgB9GJn-wiCXkPAsW40hFK1WF2o8SoY">
            <a:hlinkClick r:id="rId6"/>
          </p:cNvPr>
          <p:cNvPicPr>
            <a:picLocks noChangeAspect="1" noChangeArrowheads="1"/>
          </p:cNvPicPr>
          <p:nvPr/>
        </p:nvPicPr>
        <p:blipFill>
          <a:blip r:embed="rId7" cstate="print"/>
          <a:srcRect/>
          <a:stretch>
            <a:fillRect/>
          </a:stretch>
        </p:blipFill>
        <p:spPr bwMode="auto">
          <a:xfrm>
            <a:off x="1981200" y="5029200"/>
            <a:ext cx="1600199" cy="1600200"/>
          </a:xfrm>
          <a:prstGeom prst="rect">
            <a:avLst/>
          </a:prstGeom>
          <a:noFill/>
        </p:spPr>
      </p:pic>
      <p:pic>
        <p:nvPicPr>
          <p:cNvPr id="4104" name="Picture 8" descr="http://t0.gstatic.com/images?q=tbn:ANd9GcS8t5N87o0IIiHkfjZHrCiPirSouQ9zwuarA-7KncGdsBPfrrn1dZnqghk">
            <a:hlinkClick r:id="rId8"/>
          </p:cNvPr>
          <p:cNvPicPr>
            <a:picLocks noChangeAspect="1" noChangeArrowheads="1"/>
          </p:cNvPicPr>
          <p:nvPr/>
        </p:nvPicPr>
        <p:blipFill>
          <a:blip r:embed="rId9" cstate="print"/>
          <a:srcRect/>
          <a:stretch>
            <a:fillRect/>
          </a:stretch>
        </p:blipFill>
        <p:spPr bwMode="auto">
          <a:xfrm>
            <a:off x="381000" y="533400"/>
            <a:ext cx="1491725" cy="990600"/>
          </a:xfrm>
          <a:prstGeom prst="rect">
            <a:avLst/>
          </a:prstGeom>
          <a:noFill/>
        </p:spPr>
      </p:pic>
      <p:pic>
        <p:nvPicPr>
          <p:cNvPr id="4106" name="Picture 10" descr="http://t0.gstatic.com/images?q=tbn:ANd9GcQpTYFNM6fb-RUJa-dz2h3otgqeHYYcvv8J7vySKllIr6kPViIVN1P-CYk">
            <a:hlinkClick r:id="rId10"/>
          </p:cNvPr>
          <p:cNvPicPr>
            <a:picLocks noChangeAspect="1" noChangeArrowheads="1"/>
          </p:cNvPicPr>
          <p:nvPr/>
        </p:nvPicPr>
        <p:blipFill>
          <a:blip r:embed="rId11" cstate="print"/>
          <a:srcRect/>
          <a:stretch>
            <a:fillRect/>
          </a:stretch>
        </p:blipFill>
        <p:spPr bwMode="auto">
          <a:xfrm>
            <a:off x="7086600" y="457200"/>
            <a:ext cx="1480205" cy="990600"/>
          </a:xfrm>
          <a:prstGeom prst="rect">
            <a:avLst/>
          </a:prstGeom>
          <a:noFill/>
        </p:spPr>
      </p:pic>
      <p:pic>
        <p:nvPicPr>
          <p:cNvPr id="4108" name="Picture 12" descr="http://t0.gstatic.com/images?q=tbn:ANd9GcTpC-UYtz1Q2loX45wB8_-eF2xoZ4zls6MQvz7J9wp9qXrLkns8akeFej12">
            <a:hlinkClick r:id="rId12"/>
          </p:cNvPr>
          <p:cNvPicPr>
            <a:picLocks noChangeAspect="1" noChangeArrowheads="1"/>
          </p:cNvPicPr>
          <p:nvPr/>
        </p:nvPicPr>
        <p:blipFill>
          <a:blip r:embed="rId13" cstate="print"/>
          <a:srcRect/>
          <a:stretch>
            <a:fillRect/>
          </a:stretch>
        </p:blipFill>
        <p:spPr bwMode="auto">
          <a:xfrm>
            <a:off x="7391400" y="1752600"/>
            <a:ext cx="1366344" cy="91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additive="base">
                                        <p:cTn id="7" dur="500" fill="hold"/>
                                        <p:tgtEl>
                                          <p:spTgt spid="4104"/>
                                        </p:tgtEl>
                                        <p:attrNameLst>
                                          <p:attrName>ppt_x</p:attrName>
                                        </p:attrNameLst>
                                      </p:cBhvr>
                                      <p:tavLst>
                                        <p:tav tm="0">
                                          <p:val>
                                            <p:strVal val="#ppt_x"/>
                                          </p:val>
                                        </p:tav>
                                        <p:tav tm="100000">
                                          <p:val>
                                            <p:strVal val="#ppt_x"/>
                                          </p:val>
                                        </p:tav>
                                      </p:tavLst>
                                    </p:anim>
                                    <p:anim calcmode="lin" valueType="num">
                                      <p:cBhvr additive="base">
                                        <p:cTn id="8" dur="500" fill="hold"/>
                                        <p:tgtEl>
                                          <p:spTgt spid="410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106"/>
                                        </p:tgtEl>
                                        <p:attrNameLst>
                                          <p:attrName>style.visibility</p:attrName>
                                        </p:attrNameLst>
                                      </p:cBhvr>
                                      <p:to>
                                        <p:strVal val="visible"/>
                                      </p:to>
                                    </p:set>
                                    <p:anim calcmode="lin" valueType="num">
                                      <p:cBhvr additive="base">
                                        <p:cTn id="12" dur="500" fill="hold"/>
                                        <p:tgtEl>
                                          <p:spTgt spid="4106"/>
                                        </p:tgtEl>
                                        <p:attrNameLst>
                                          <p:attrName>ppt_x</p:attrName>
                                        </p:attrNameLst>
                                      </p:cBhvr>
                                      <p:tavLst>
                                        <p:tav tm="0">
                                          <p:val>
                                            <p:strVal val="#ppt_x"/>
                                          </p:val>
                                        </p:tav>
                                        <p:tav tm="100000">
                                          <p:val>
                                            <p:strVal val="#ppt_x"/>
                                          </p:val>
                                        </p:tav>
                                      </p:tavLst>
                                    </p:anim>
                                    <p:anim calcmode="lin" valueType="num">
                                      <p:cBhvr additive="base">
                                        <p:cTn id="13" dur="500" fill="hold"/>
                                        <p:tgtEl>
                                          <p:spTgt spid="410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108"/>
                                        </p:tgtEl>
                                        <p:attrNameLst>
                                          <p:attrName>style.visibility</p:attrName>
                                        </p:attrNameLst>
                                      </p:cBhvr>
                                      <p:to>
                                        <p:strVal val="visible"/>
                                      </p:to>
                                    </p:set>
                                    <p:anim calcmode="lin" valueType="num">
                                      <p:cBhvr additive="base">
                                        <p:cTn id="17" dur="500" fill="hold"/>
                                        <p:tgtEl>
                                          <p:spTgt spid="4108"/>
                                        </p:tgtEl>
                                        <p:attrNameLst>
                                          <p:attrName>ppt_x</p:attrName>
                                        </p:attrNameLst>
                                      </p:cBhvr>
                                      <p:tavLst>
                                        <p:tav tm="0">
                                          <p:val>
                                            <p:strVal val="#ppt_x"/>
                                          </p:val>
                                        </p:tav>
                                        <p:tav tm="100000">
                                          <p:val>
                                            <p:strVal val="#ppt_x"/>
                                          </p:val>
                                        </p:tav>
                                      </p:tavLst>
                                    </p:anim>
                                    <p:anim calcmode="lin" valueType="num">
                                      <p:cBhvr additive="base">
                                        <p:cTn id="18" dur="500" fill="hold"/>
                                        <p:tgtEl>
                                          <p:spTgt spid="410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102"/>
                                        </p:tgtEl>
                                        <p:attrNameLst>
                                          <p:attrName>style.visibility</p:attrName>
                                        </p:attrNameLst>
                                      </p:cBhvr>
                                      <p:to>
                                        <p:strVal val="visible"/>
                                      </p:to>
                                    </p:set>
                                    <p:anim calcmode="lin" valueType="num">
                                      <p:cBhvr additive="base">
                                        <p:cTn id="22" dur="500" fill="hold"/>
                                        <p:tgtEl>
                                          <p:spTgt spid="4102"/>
                                        </p:tgtEl>
                                        <p:attrNameLst>
                                          <p:attrName>ppt_x</p:attrName>
                                        </p:attrNameLst>
                                      </p:cBhvr>
                                      <p:tavLst>
                                        <p:tav tm="0">
                                          <p:val>
                                            <p:strVal val="#ppt_x"/>
                                          </p:val>
                                        </p:tav>
                                        <p:tav tm="100000">
                                          <p:val>
                                            <p:strVal val="#ppt_x"/>
                                          </p:val>
                                        </p:tav>
                                      </p:tavLst>
                                    </p:anim>
                                    <p:anim calcmode="lin" valueType="num">
                                      <p:cBhvr additive="base">
                                        <p:cTn id="23" dur="500" fill="hold"/>
                                        <p:tgtEl>
                                          <p:spTgt spid="410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100"/>
                                        </p:tgtEl>
                                        <p:attrNameLst>
                                          <p:attrName>style.visibility</p:attrName>
                                        </p:attrNameLst>
                                      </p:cBhvr>
                                      <p:to>
                                        <p:strVal val="visible"/>
                                      </p:to>
                                    </p:set>
                                    <p:anim calcmode="lin" valueType="num">
                                      <p:cBhvr additive="base">
                                        <p:cTn id="27" dur="500" fill="hold"/>
                                        <p:tgtEl>
                                          <p:spTgt spid="4100"/>
                                        </p:tgtEl>
                                        <p:attrNameLst>
                                          <p:attrName>ppt_x</p:attrName>
                                        </p:attrNameLst>
                                      </p:cBhvr>
                                      <p:tavLst>
                                        <p:tav tm="0">
                                          <p:val>
                                            <p:strVal val="#ppt_x"/>
                                          </p:val>
                                        </p:tav>
                                        <p:tav tm="100000">
                                          <p:val>
                                            <p:strVal val="#ppt_x"/>
                                          </p:val>
                                        </p:tav>
                                      </p:tavLst>
                                    </p:anim>
                                    <p:anim calcmode="lin" valueType="num">
                                      <p:cBhvr additive="base">
                                        <p:cTn id="28" dur="500" fill="hold"/>
                                        <p:tgtEl>
                                          <p:spTgt spid="410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098"/>
                                        </p:tgtEl>
                                        <p:attrNameLst>
                                          <p:attrName>style.visibility</p:attrName>
                                        </p:attrNameLst>
                                      </p:cBhvr>
                                      <p:to>
                                        <p:strVal val="visible"/>
                                      </p:to>
                                    </p:set>
                                    <p:anim calcmode="lin" valueType="num">
                                      <p:cBhvr additive="base">
                                        <p:cTn id="32" dur="500" fill="hold"/>
                                        <p:tgtEl>
                                          <p:spTgt spid="4098"/>
                                        </p:tgtEl>
                                        <p:attrNameLst>
                                          <p:attrName>ppt_x</p:attrName>
                                        </p:attrNameLst>
                                      </p:cBhvr>
                                      <p:tavLst>
                                        <p:tav tm="0">
                                          <p:val>
                                            <p:strVal val="#ppt_x"/>
                                          </p:val>
                                        </p:tav>
                                        <p:tav tm="100000">
                                          <p:val>
                                            <p:strVal val="#ppt_x"/>
                                          </p:val>
                                        </p:tav>
                                      </p:tavLst>
                                    </p:anim>
                                    <p:anim calcmode="lin" valueType="num">
                                      <p:cBhvr additive="base">
                                        <p:cTn id="33"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52EE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858000"/>
          </a:xfrm>
          <a:prstGeom prst="rect">
            <a:avLst/>
          </a:prstGeom>
          <a:solidFill>
            <a:srgbClr val="92D050"/>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b="1" dirty="0" smtClean="0">
                <a:ln w="18000">
                  <a:solidFill>
                    <a:schemeClr val="accent2">
                      <a:satMod val="140000"/>
                    </a:schemeClr>
                  </a:solidFill>
                  <a:prstDash val="solid"/>
                  <a:miter lim="800000"/>
                </a:ln>
                <a:solidFill>
                  <a:srgbClr val="04A808"/>
                </a:solidFill>
                <a:effectLst>
                  <a:outerShdw blurRad="25500" dist="23000" dir="7020000" algn="tl">
                    <a:srgbClr val="000000">
                      <a:alpha val="50000"/>
                    </a:srgbClr>
                  </a:outerShdw>
                </a:effectLst>
              </a:rPr>
              <a:t>How Do You Contribute To The Worlds Pollution.</a:t>
            </a:r>
            <a:endParaRPr lang="en-US" b="1" dirty="0">
              <a:ln w="18000">
                <a:solidFill>
                  <a:schemeClr val="accent2">
                    <a:satMod val="140000"/>
                  </a:schemeClr>
                </a:solidFill>
                <a:prstDash val="solid"/>
                <a:miter lim="800000"/>
              </a:ln>
              <a:solidFill>
                <a:srgbClr val="04A808"/>
              </a:solidFill>
              <a:effectLst>
                <a:outerShdw blurRad="25500" dist="23000" dir="7020000" algn="tl">
                  <a:srgbClr val="000000">
                    <a:alpha val="50000"/>
                  </a:srgbClr>
                </a:outerShdw>
              </a:effectLst>
            </a:endParaRPr>
          </a:p>
        </p:txBody>
      </p:sp>
      <p:sp>
        <p:nvSpPr>
          <p:cNvPr id="9" name="Vertical Scroll 8"/>
          <p:cNvSpPr/>
          <p:nvPr/>
        </p:nvSpPr>
        <p:spPr>
          <a:xfrm>
            <a:off x="0" y="1600200"/>
            <a:ext cx="3048000" cy="4876800"/>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1905000"/>
            <a:ext cx="2362200" cy="4539704"/>
          </a:xfrm>
          <a:prstGeom prst="rect">
            <a:avLst/>
          </a:prstGeom>
          <a:noFill/>
        </p:spPr>
        <p:txBody>
          <a:bodyPr wrap="square" rtlCol="0">
            <a:spAutoFit/>
          </a:bodyPr>
          <a:lstStyle/>
          <a:p>
            <a:r>
              <a:rPr lang="en-US" sz="2100" dirty="0" smtClean="0"/>
              <a:t>Driving Cars:</a:t>
            </a:r>
          </a:p>
          <a:p>
            <a:r>
              <a:rPr lang="en-US" dirty="0" smtClean="0"/>
              <a:t>Driving cars is one of the main causes of CO2 in the atmosphere which is a main cause of global warming and is a bad pollutant.  Driving causes major amounts of CO2 to be emitted into our atmosphere plus millions of people drive them every day. Cars are fairly bad for the environment. </a:t>
            </a:r>
          </a:p>
          <a:p>
            <a:endParaRPr lang="en-US" sz="1600" dirty="0"/>
          </a:p>
        </p:txBody>
      </p:sp>
      <p:sp>
        <p:nvSpPr>
          <p:cNvPr id="10" name="Vertical Scroll 9"/>
          <p:cNvSpPr/>
          <p:nvPr/>
        </p:nvSpPr>
        <p:spPr>
          <a:xfrm>
            <a:off x="5410200" y="1143000"/>
            <a:ext cx="3352800" cy="5257800"/>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Vertical Scroll 10"/>
          <p:cNvSpPr/>
          <p:nvPr/>
        </p:nvSpPr>
        <p:spPr>
          <a:xfrm>
            <a:off x="2590800" y="1600200"/>
            <a:ext cx="3048000" cy="4876800"/>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71800" y="2286000"/>
            <a:ext cx="2133600" cy="4016484"/>
          </a:xfrm>
          <a:prstGeom prst="rect">
            <a:avLst/>
          </a:prstGeom>
          <a:noFill/>
        </p:spPr>
        <p:txBody>
          <a:bodyPr wrap="square" rtlCol="0">
            <a:spAutoFit/>
          </a:bodyPr>
          <a:lstStyle/>
          <a:p>
            <a:r>
              <a:rPr lang="en-US" sz="2100" dirty="0" smtClean="0"/>
              <a:t>Buying Imported </a:t>
            </a:r>
            <a:r>
              <a:rPr lang="en-US" dirty="0" smtClean="0"/>
              <a:t>Items:</a:t>
            </a:r>
          </a:p>
          <a:p>
            <a:r>
              <a:rPr lang="en-US" dirty="0" smtClean="0"/>
              <a:t>These items would have had to travel large distances and this will cause even more CO2 in the air, even stuff made in Canada usually has to travel a long distance. This is burning up fossil fuels that create CO2.</a:t>
            </a:r>
            <a:endParaRPr lang="en-US" dirty="0"/>
          </a:p>
        </p:txBody>
      </p:sp>
      <p:sp>
        <p:nvSpPr>
          <p:cNvPr id="6" name="TextBox 5"/>
          <p:cNvSpPr txBox="1"/>
          <p:nvPr/>
        </p:nvSpPr>
        <p:spPr>
          <a:xfrm>
            <a:off x="6248400" y="1447800"/>
            <a:ext cx="2286000" cy="4893647"/>
          </a:xfrm>
          <a:prstGeom prst="rect">
            <a:avLst/>
          </a:prstGeom>
          <a:noFill/>
        </p:spPr>
        <p:txBody>
          <a:bodyPr wrap="square" rtlCol="0">
            <a:spAutoFit/>
          </a:bodyPr>
          <a:lstStyle/>
          <a:p>
            <a:r>
              <a:rPr lang="en-US" sz="2100" dirty="0" smtClean="0"/>
              <a:t>Electrical Appliances:</a:t>
            </a:r>
          </a:p>
          <a:p>
            <a:r>
              <a:rPr lang="en-US" dirty="0" smtClean="0"/>
              <a:t>Electrical appliances are another major producer of greenhouse gases. The energy we used is created in ways that can cause major pollution to the environment and some methods even involve burning fossil fuels. Buying “green” appliances use less energy can reduce these GHGs.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par>
                          <p:cTn id="8" fill="hold">
                            <p:stCondLst>
                              <p:cond delay="500"/>
                            </p:stCondLst>
                            <p:childTnLst>
                              <p:par>
                                <p:cTn id="9" presetID="5" presetClass="entr" presetSubtype="1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heckerboard(across)">
                                      <p:cBhvr>
                                        <p:cTn id="11" dur="500"/>
                                        <p:tgtEl>
                                          <p:spTgt spid="11"/>
                                        </p:tgtEl>
                                      </p:cBhvr>
                                    </p:animEffect>
                                  </p:childTnLst>
                                </p:cTn>
                              </p:par>
                            </p:childTnLst>
                          </p:cTn>
                        </p:par>
                        <p:par>
                          <p:cTn id="12" fill="hold">
                            <p:stCondLst>
                              <p:cond delay="1000"/>
                            </p:stCondLst>
                            <p:childTnLst>
                              <p:par>
                                <p:cTn id="13" presetID="5" presetClass="entr" presetSubtype="10" fill="hold" grpId="1"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heckerboard(across)">
                                      <p:cBhvr>
                                        <p:cTn id="15" dur="500"/>
                                        <p:tgtEl>
                                          <p:spTgt spid="10"/>
                                        </p:tgtEl>
                                      </p:cBhvr>
                                    </p:animEffect>
                                  </p:childTnLst>
                                </p:cTn>
                              </p:par>
                            </p:childTnLst>
                          </p:cTn>
                        </p:par>
                        <p:par>
                          <p:cTn id="16" fill="hold">
                            <p:stCondLst>
                              <p:cond delay="1500"/>
                            </p:stCondLst>
                            <p:childTnLst>
                              <p:par>
                                <p:cTn id="17" presetID="2" presetClass="exit" presetSubtype="4" fill="hold" grpId="0" nodeType="afterEffect">
                                  <p:stCondLst>
                                    <p:cond delay="0"/>
                                  </p:stCondLst>
                                  <p:childTnLst>
                                    <p:anim calcmode="lin" valueType="num">
                                      <p:cBhvr additive="base">
                                        <p:cTn id="18" dur="500"/>
                                        <p:tgtEl>
                                          <p:spTgt spid="10"/>
                                        </p:tgtEl>
                                        <p:attrNameLst>
                                          <p:attrName>ppt_x</p:attrName>
                                        </p:attrNameLst>
                                      </p:cBhvr>
                                      <p:tavLst>
                                        <p:tav tm="0">
                                          <p:val>
                                            <p:strVal val="ppt_x"/>
                                          </p:val>
                                        </p:tav>
                                        <p:tav tm="100000">
                                          <p:val>
                                            <p:strVal val="ppt_x"/>
                                          </p:val>
                                        </p:tav>
                                      </p:tavLst>
                                    </p:anim>
                                    <p:anim calcmode="lin" valueType="num">
                                      <p:cBhvr additive="base">
                                        <p:cTn id="19" dur="500"/>
                                        <p:tgtEl>
                                          <p:spTgt spid="10"/>
                                        </p:tgtEl>
                                        <p:attrNameLst>
                                          <p:attrName>ppt_y</p:attrName>
                                        </p:attrNameLst>
                                      </p:cBhvr>
                                      <p:tavLst>
                                        <p:tav tm="0">
                                          <p:val>
                                            <p:strVal val="ppt_y"/>
                                          </p:val>
                                        </p:tav>
                                        <p:tav tm="100000">
                                          <p:val>
                                            <p:strVal val="1+ppt_h/2"/>
                                          </p:val>
                                        </p:tav>
                                      </p:tavLst>
                                    </p:anim>
                                    <p:set>
                                      <p:cBhvr>
                                        <p:cTn id="20" dur="1" fill="hold">
                                          <p:stCondLst>
                                            <p:cond delay="499"/>
                                          </p:stCondLst>
                                        </p:cTn>
                                        <p:tgtEl>
                                          <p:spTgt spid="10"/>
                                        </p:tgtEl>
                                        <p:attrNameLst>
                                          <p:attrName>style.visibility</p:attrName>
                                        </p:attrNameLst>
                                      </p:cBhvr>
                                      <p:to>
                                        <p:strVal val="hidden"/>
                                      </p:to>
                                    </p:set>
                                  </p:childTnLst>
                                </p:cTn>
                              </p:par>
                            </p:childTnLst>
                          </p:cTn>
                        </p:par>
                        <p:par>
                          <p:cTn id="21" fill="hold">
                            <p:stCondLst>
                              <p:cond delay="2000"/>
                            </p:stCondLst>
                            <p:childTnLst>
                              <p:par>
                                <p:cTn id="22" presetID="2" presetClass="exit" presetSubtype="4" fill="hold" grpId="0" nodeType="afterEffect">
                                  <p:stCondLst>
                                    <p:cond delay="0"/>
                                  </p:stCondLst>
                                  <p:childTnLst>
                                    <p:anim calcmode="lin" valueType="num">
                                      <p:cBhvr additive="base">
                                        <p:cTn id="23" dur="500"/>
                                        <p:tgtEl>
                                          <p:spTgt spid="11"/>
                                        </p:tgtEl>
                                        <p:attrNameLst>
                                          <p:attrName>ppt_x</p:attrName>
                                        </p:attrNameLst>
                                      </p:cBhvr>
                                      <p:tavLst>
                                        <p:tav tm="0">
                                          <p:val>
                                            <p:strVal val="ppt_x"/>
                                          </p:val>
                                        </p:tav>
                                        <p:tav tm="100000">
                                          <p:val>
                                            <p:strVal val="ppt_x"/>
                                          </p:val>
                                        </p:tav>
                                      </p:tavLst>
                                    </p:anim>
                                    <p:anim calcmode="lin" valueType="num">
                                      <p:cBhvr additive="base">
                                        <p:cTn id="24" dur="500"/>
                                        <p:tgtEl>
                                          <p:spTgt spid="11"/>
                                        </p:tgtEl>
                                        <p:attrNameLst>
                                          <p:attrName>ppt_y</p:attrName>
                                        </p:attrNameLst>
                                      </p:cBhvr>
                                      <p:tavLst>
                                        <p:tav tm="0">
                                          <p:val>
                                            <p:strVal val="ppt_y"/>
                                          </p:val>
                                        </p:tav>
                                        <p:tav tm="100000">
                                          <p:val>
                                            <p:strVal val="1+ppt_h/2"/>
                                          </p:val>
                                        </p:tav>
                                      </p:tavLst>
                                    </p:anim>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2500"/>
                            </p:stCondLst>
                            <p:childTnLst>
                              <p:par>
                                <p:cTn id="27" presetID="2" presetClass="exit" presetSubtype="4" fill="hold" grpId="0" nodeType="afterEffect">
                                  <p:stCondLst>
                                    <p:cond delay="0"/>
                                  </p:stCondLst>
                                  <p:childTnLst>
                                    <p:anim calcmode="lin" valueType="num">
                                      <p:cBhvr additive="base">
                                        <p:cTn id="28" dur="500"/>
                                        <p:tgtEl>
                                          <p:spTgt spid="9"/>
                                        </p:tgtEl>
                                        <p:attrNameLst>
                                          <p:attrName>ppt_x</p:attrName>
                                        </p:attrNameLst>
                                      </p:cBhvr>
                                      <p:tavLst>
                                        <p:tav tm="0">
                                          <p:val>
                                            <p:strVal val="ppt_x"/>
                                          </p:val>
                                        </p:tav>
                                        <p:tav tm="100000">
                                          <p:val>
                                            <p:strVal val="ppt_x"/>
                                          </p:val>
                                        </p:tav>
                                      </p:tavLst>
                                    </p:anim>
                                    <p:anim calcmode="lin" valueType="num">
                                      <p:cBhvr additive="base">
                                        <p:cTn id="29" dur="500"/>
                                        <p:tgtEl>
                                          <p:spTgt spid="9"/>
                                        </p:tgtEl>
                                        <p:attrNameLst>
                                          <p:attrName>ppt_y</p:attrName>
                                        </p:attrNameLst>
                                      </p:cBhvr>
                                      <p:tavLst>
                                        <p:tav tm="0">
                                          <p:val>
                                            <p:strVal val="ppt_y"/>
                                          </p:val>
                                        </p:tav>
                                        <p:tav tm="100000">
                                          <p:val>
                                            <p:strVal val="1+ppt_h/2"/>
                                          </p:val>
                                        </p:tav>
                                      </p:tavLst>
                                    </p:anim>
                                    <p:set>
                                      <p:cBhvr>
                                        <p:cTn id="3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How To Reduce Our GHG emissions!</a:t>
            </a:r>
            <a:endParaRPr lang="en-US" dirty="0"/>
          </a:p>
        </p:txBody>
      </p:sp>
      <p:sp>
        <p:nvSpPr>
          <p:cNvPr id="4" name="TextBox 3"/>
          <p:cNvSpPr txBox="1"/>
          <p:nvPr/>
        </p:nvSpPr>
        <p:spPr>
          <a:xfrm>
            <a:off x="228600" y="1524000"/>
            <a:ext cx="2438400" cy="3739485"/>
          </a:xfrm>
          <a:prstGeom prst="rect">
            <a:avLst/>
          </a:prstGeom>
          <a:noFill/>
        </p:spPr>
        <p:txBody>
          <a:bodyPr wrap="square" rtlCol="0">
            <a:spAutoFit/>
          </a:bodyPr>
          <a:lstStyle/>
          <a:p>
            <a:r>
              <a:rPr lang="en-US" sz="2100" dirty="0" smtClean="0"/>
              <a:t>Buy A Bike:</a:t>
            </a:r>
          </a:p>
          <a:p>
            <a:r>
              <a:rPr lang="en-US" dirty="0" smtClean="0"/>
              <a:t>Biking, carpooling, and busing can save fuel and can reduce the amount of CO2 that you produce into the atmosphere. Biking can reduce all GHGs you produce while getting to work or a friends house but car pooling and busing still reduce lots of emissions. </a:t>
            </a:r>
            <a:endParaRPr lang="en-US" dirty="0"/>
          </a:p>
        </p:txBody>
      </p:sp>
      <p:sp>
        <p:nvSpPr>
          <p:cNvPr id="5" name="TextBox 4"/>
          <p:cNvSpPr txBox="1"/>
          <p:nvPr/>
        </p:nvSpPr>
        <p:spPr>
          <a:xfrm>
            <a:off x="3048000" y="1447800"/>
            <a:ext cx="2057400" cy="4293483"/>
          </a:xfrm>
          <a:prstGeom prst="rect">
            <a:avLst/>
          </a:prstGeom>
          <a:noFill/>
        </p:spPr>
        <p:txBody>
          <a:bodyPr wrap="square" rtlCol="0">
            <a:spAutoFit/>
          </a:bodyPr>
          <a:lstStyle/>
          <a:p>
            <a:r>
              <a:rPr lang="en-US" sz="2100" dirty="0" smtClean="0"/>
              <a:t>Buy Local Food:</a:t>
            </a:r>
          </a:p>
          <a:p>
            <a:r>
              <a:rPr lang="en-US" dirty="0" smtClean="0"/>
              <a:t>Buying local food can reduce the travel of your food and so reducing the need for imported food and so less GHGs are released while  you still get the food you like. This can reduce loads in trucks or reduce the amount of trucks needed to supply food.</a:t>
            </a:r>
            <a:endParaRPr lang="en-US" dirty="0"/>
          </a:p>
        </p:txBody>
      </p:sp>
      <p:sp>
        <p:nvSpPr>
          <p:cNvPr id="6" name="TextBox 5"/>
          <p:cNvSpPr txBox="1"/>
          <p:nvPr/>
        </p:nvSpPr>
        <p:spPr>
          <a:xfrm>
            <a:off x="5638800" y="1447800"/>
            <a:ext cx="1905000" cy="4339650"/>
          </a:xfrm>
          <a:prstGeom prst="rect">
            <a:avLst/>
          </a:prstGeom>
          <a:noFill/>
        </p:spPr>
        <p:txBody>
          <a:bodyPr wrap="square" rtlCol="0">
            <a:spAutoFit/>
          </a:bodyPr>
          <a:lstStyle/>
          <a:p>
            <a:r>
              <a:rPr lang="en-US" sz="2100" dirty="0" smtClean="0"/>
              <a:t>Weather Proof Your Home:</a:t>
            </a:r>
          </a:p>
          <a:p>
            <a:r>
              <a:rPr lang="en-US" dirty="0" smtClean="0"/>
              <a:t>Weather proofing your home can reduce the amount of heat you need to keep your house warm and so reduces the energy you intake reducing your GHGs. This is a easy way to reduce your GHGs.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cstate="print"/>
          <a:srcRect l="7032" t="27083" r="38281" b="32292"/>
          <a:stretch>
            <a:fillRect/>
          </a:stretch>
        </p:blipFill>
        <p:spPr bwMode="auto">
          <a:xfrm>
            <a:off x="0" y="0"/>
            <a:ext cx="9144000" cy="4693919"/>
          </a:xfrm>
          <a:prstGeom prst="rect">
            <a:avLst/>
          </a:prstGeom>
          <a:noFill/>
          <a:ln w="9525">
            <a:noFill/>
            <a:miter lim="800000"/>
            <a:headEnd/>
            <a:tailEnd/>
          </a:ln>
        </p:spPr>
      </p:pic>
      <p:sp>
        <p:nvSpPr>
          <p:cNvPr id="5" name="TextBox 4"/>
          <p:cNvSpPr txBox="1"/>
          <p:nvPr/>
        </p:nvSpPr>
        <p:spPr>
          <a:xfrm>
            <a:off x="304800" y="4953000"/>
            <a:ext cx="8382000" cy="1200329"/>
          </a:xfrm>
          <a:prstGeom prst="rect">
            <a:avLst/>
          </a:prstGeom>
          <a:noFill/>
        </p:spPr>
        <p:txBody>
          <a:bodyPr wrap="square" rtlCol="0">
            <a:spAutoFit/>
          </a:bodyPr>
          <a:lstStyle/>
          <a:p>
            <a:pPr algn="ctr"/>
            <a:r>
              <a:rPr lang="en-US" sz="3600" b="1" u="sng" dirty="0" smtClean="0">
                <a:solidFill>
                  <a:srgbClr val="FF0000"/>
                </a:solidFill>
                <a:latin typeface="Algerian" pitchFamily="82" charset="0"/>
              </a:rPr>
              <a:t>What we do to the earth, </a:t>
            </a:r>
          </a:p>
          <a:p>
            <a:pPr algn="ctr"/>
            <a:r>
              <a:rPr lang="en-US" sz="3600" b="1" u="sng" dirty="0" smtClean="0">
                <a:solidFill>
                  <a:srgbClr val="FF0000"/>
                </a:solidFill>
                <a:latin typeface="Algerian" pitchFamily="82" charset="0"/>
              </a:rPr>
              <a:t>we do to ourselves. </a:t>
            </a:r>
            <a:endParaRPr lang="en-US" sz="3600" b="1" u="sng" dirty="0">
              <a:solidFill>
                <a:srgbClr val="FF0000"/>
              </a:solidFill>
              <a:latin typeface="Algerian" pitchFamily="82" charset="0"/>
            </a:endParaRPr>
          </a:p>
        </p:txBody>
      </p:sp>
      <p:cxnSp>
        <p:nvCxnSpPr>
          <p:cNvPr id="8" name="Straight Connector 7"/>
          <p:cNvCxnSpPr/>
          <p:nvPr/>
        </p:nvCxnSpPr>
        <p:spPr>
          <a:xfrm rot="5400000">
            <a:off x="-3429000" y="3429000"/>
            <a:ext cx="6858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5715000" y="3429000"/>
            <a:ext cx="6858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0" y="0"/>
            <a:ext cx="914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04A8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nip Diagonal Corner Rectangle 6"/>
          <p:cNvSpPr/>
          <p:nvPr/>
        </p:nvSpPr>
        <p:spPr>
          <a:xfrm>
            <a:off x="0" y="0"/>
            <a:ext cx="9144000" cy="6858000"/>
          </a:xfrm>
          <a:prstGeom prst="snip2Diag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7"/>
          <p:cNvSpPr/>
          <p:nvPr/>
        </p:nvSpPr>
        <p:spPr>
          <a:xfrm>
            <a:off x="990600" y="0"/>
            <a:ext cx="7010400" cy="6858000"/>
          </a:xfrm>
          <a:prstGeom prst="flowChartInputOutput">
            <a:avLst/>
          </a:prstGeom>
          <a:solidFill>
            <a:srgbClr val="FFFF0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Credits:</a:t>
            </a:r>
            <a:endParaRPr lang="en-US" dirty="0"/>
          </a:p>
        </p:txBody>
      </p:sp>
      <p:sp>
        <p:nvSpPr>
          <p:cNvPr id="4" name="TextBox 3"/>
          <p:cNvSpPr txBox="1"/>
          <p:nvPr/>
        </p:nvSpPr>
        <p:spPr>
          <a:xfrm>
            <a:off x="2438400" y="1828800"/>
            <a:ext cx="5257800" cy="3970318"/>
          </a:xfrm>
          <a:prstGeom prst="rect">
            <a:avLst/>
          </a:prstGeom>
          <a:noFill/>
          <a:scene3d>
            <a:camera prst="orthographicFront"/>
            <a:lightRig rig="threePt" dir="t"/>
          </a:scene3d>
          <a:sp3d>
            <a:bevelT/>
          </a:sp3d>
        </p:spPr>
        <p:txBody>
          <a:bodyPr wrap="square" rtlCol="0">
            <a:spAutoFit/>
          </a:bodyPr>
          <a:lstStyle/>
          <a:p>
            <a:r>
              <a:rPr lang="en-US" dirty="0" smtClean="0"/>
              <a:t>Wikipedia</a:t>
            </a:r>
          </a:p>
          <a:p>
            <a:r>
              <a:rPr lang="en-US" dirty="0" smtClean="0"/>
              <a:t>http://</a:t>
            </a:r>
            <a:r>
              <a:rPr lang="en-US" dirty="0" smtClean="0"/>
              <a:t>en.wikipedia.org/wiki/Greenhouse_gas</a:t>
            </a:r>
          </a:p>
          <a:p>
            <a:endParaRPr lang="en-US" dirty="0" smtClean="0"/>
          </a:p>
          <a:p>
            <a:r>
              <a:rPr lang="en-US" dirty="0" smtClean="0"/>
              <a:t>http://en.wikipedia.org/wiki/Greenhouse_effect</a:t>
            </a:r>
          </a:p>
          <a:p>
            <a:endParaRPr lang="en-US" dirty="0" smtClean="0"/>
          </a:p>
          <a:p>
            <a:r>
              <a:rPr lang="en-US" dirty="0" smtClean="0"/>
              <a:t>David Suzuki</a:t>
            </a:r>
          </a:p>
          <a:p>
            <a:r>
              <a:rPr lang="en-US" dirty="0" smtClean="0"/>
              <a:t>http://www.davidsuzuki.org/</a:t>
            </a:r>
            <a:endParaRPr lang="en-US" dirty="0" smtClean="0"/>
          </a:p>
          <a:p>
            <a:endParaRPr lang="en-US" dirty="0" smtClean="0"/>
          </a:p>
          <a:p>
            <a:r>
              <a:rPr lang="en-US" dirty="0" smtClean="0"/>
              <a:t>Grade 7 Science Text Book</a:t>
            </a:r>
          </a:p>
          <a:p>
            <a:endParaRPr lang="en-US" dirty="0" smtClean="0"/>
          </a:p>
          <a:p>
            <a:endParaRPr lang="en-US" dirty="0" smtClean="0"/>
          </a:p>
          <a:p>
            <a:endParaRPr lang="en-US" dirty="0" smtClean="0"/>
          </a:p>
          <a:p>
            <a:endParaRPr lang="en-US" dirty="0" smtClean="0"/>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735</Words>
  <Application>Microsoft Office PowerPoint</Application>
  <PresentationFormat>On-screen Show (4:3)</PresentationFormat>
  <Paragraphs>146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All About Green House Gases</vt:lpstr>
      <vt:lpstr>What are Green house gases?</vt:lpstr>
      <vt:lpstr>Dangers of Greenhouse Gases</vt:lpstr>
      <vt:lpstr>Common Sources of GHG’s</vt:lpstr>
      <vt:lpstr>Largest Polluters </vt:lpstr>
      <vt:lpstr>How Do You Contribute To The Worlds Pollution.</vt:lpstr>
      <vt:lpstr>How To Reduce Our GHG emissions!</vt:lpstr>
      <vt:lpstr>Slide 8</vt:lpstr>
      <vt:lpstr>Credits:</vt:lpstr>
    </vt:vector>
  </TitlesOfParts>
  <Company>Rainy River District School Board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Green House Gases</dc:title>
  <dc:creator>Rrdsb</dc:creator>
  <cp:lastModifiedBy>Rrdsb</cp:lastModifiedBy>
  <cp:revision>28</cp:revision>
  <dcterms:created xsi:type="dcterms:W3CDTF">2011-05-02T19:50:32Z</dcterms:created>
  <dcterms:modified xsi:type="dcterms:W3CDTF">2011-05-09T20:15:11Z</dcterms:modified>
</cp:coreProperties>
</file>